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58"/>
  </p:notesMasterIdLst>
  <p:sldIdLst>
    <p:sldId id="256" r:id="rId2"/>
    <p:sldId id="273" r:id="rId3"/>
    <p:sldId id="257" r:id="rId4"/>
    <p:sldId id="282" r:id="rId5"/>
    <p:sldId id="267" r:id="rId6"/>
    <p:sldId id="311" r:id="rId7"/>
    <p:sldId id="259" r:id="rId8"/>
    <p:sldId id="291" r:id="rId9"/>
    <p:sldId id="290" r:id="rId10"/>
    <p:sldId id="289" r:id="rId11"/>
    <p:sldId id="270" r:id="rId12"/>
    <p:sldId id="288" r:id="rId13"/>
    <p:sldId id="287" r:id="rId14"/>
    <p:sldId id="271" r:id="rId15"/>
    <p:sldId id="272" r:id="rId16"/>
    <p:sldId id="295" r:id="rId17"/>
    <p:sldId id="285" r:id="rId18"/>
    <p:sldId id="260" r:id="rId19"/>
    <p:sldId id="275" r:id="rId20"/>
    <p:sldId id="276" r:id="rId21"/>
    <p:sldId id="277" r:id="rId22"/>
    <p:sldId id="278" r:id="rId23"/>
    <p:sldId id="279" r:id="rId24"/>
    <p:sldId id="261" r:id="rId25"/>
    <p:sldId id="294" r:id="rId26"/>
    <p:sldId id="293" r:id="rId27"/>
    <p:sldId id="292" r:id="rId28"/>
    <p:sldId id="280" r:id="rId29"/>
    <p:sldId id="281" r:id="rId30"/>
    <p:sldId id="296" r:id="rId31"/>
    <p:sldId id="286" r:id="rId32"/>
    <p:sldId id="258" r:id="rId33"/>
    <p:sldId id="262" r:id="rId34"/>
    <p:sldId id="269" r:id="rId35"/>
    <p:sldId id="274" r:id="rId36"/>
    <p:sldId id="284" r:id="rId37"/>
    <p:sldId id="263" r:id="rId38"/>
    <p:sldId id="298" r:id="rId39"/>
    <p:sldId id="264" r:id="rId40"/>
    <p:sldId id="283" r:id="rId41"/>
    <p:sldId id="265" r:id="rId42"/>
    <p:sldId id="299" r:id="rId43"/>
    <p:sldId id="300" r:id="rId44"/>
    <p:sldId id="301" r:id="rId45"/>
    <p:sldId id="302" r:id="rId46"/>
    <p:sldId id="266" r:id="rId47"/>
    <p:sldId id="307" r:id="rId48"/>
    <p:sldId id="308" r:id="rId49"/>
    <p:sldId id="309" r:id="rId50"/>
    <p:sldId id="310" r:id="rId51"/>
    <p:sldId id="303" r:id="rId52"/>
    <p:sldId id="312" r:id="rId53"/>
    <p:sldId id="304" r:id="rId54"/>
    <p:sldId id="305" r:id="rId55"/>
    <p:sldId id="268" r:id="rId56"/>
    <p:sldId id="29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4291" autoAdjust="0"/>
  </p:normalViewPr>
  <p:slideViewPr>
    <p:cSldViewPr snapToGrid="0">
      <p:cViewPr>
        <p:scale>
          <a:sx n="60" d="100"/>
          <a:sy n="60" d="100"/>
        </p:scale>
        <p:origin x="-228" y="282"/>
      </p:cViewPr>
      <p:guideLst/>
    </p:cSldViewPr>
  </p:slideViewPr>
  <p:outlineViewPr>
    <p:cViewPr>
      <p:scale>
        <a:sx n="33" d="100"/>
        <a:sy n="33" d="100"/>
      </p:scale>
      <p:origin x="0" y="-28572"/>
    </p:cViewPr>
  </p:outlineViewPr>
  <p:notesTextViewPr>
    <p:cViewPr>
      <p:scale>
        <a:sx n="150" d="100"/>
        <a:sy n="150" d="100"/>
      </p:scale>
      <p:origin x="0" y="0"/>
    </p:cViewPr>
  </p:notesTextViewPr>
  <p:sorterViewPr>
    <p:cViewPr>
      <p:scale>
        <a:sx n="100" d="100"/>
        <a:sy n="100" d="100"/>
      </p:scale>
      <p:origin x="0" y="-14706"/>
    </p:cViewPr>
  </p:sorterViewPr>
  <p:notesViewPr>
    <p:cSldViewPr snapToGrid="0">
      <p:cViewPr varScale="1">
        <p:scale>
          <a:sx n="87" d="100"/>
          <a:sy n="87" d="100"/>
        </p:scale>
        <p:origin x="384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FE222A-6A54-4306-AA68-E5A6443F7B34}"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A653B610-FE93-465D-BE15-DC759D942894}">
      <dgm:prSet phldrT="[Text]"/>
      <dgm:spPr/>
      <dgm:t>
        <a:bodyPr/>
        <a:lstStyle/>
        <a:p>
          <a:r>
            <a:rPr lang="en-US" dirty="0"/>
            <a:t>1</a:t>
          </a:r>
        </a:p>
      </dgm:t>
    </dgm:pt>
    <dgm:pt modelId="{AB702A21-DB54-4B9D-8313-A382A061FC0B}" type="parTrans" cxnId="{87E1C310-6EAE-4F8D-99A1-C8BF30C0661D}">
      <dgm:prSet/>
      <dgm:spPr/>
      <dgm:t>
        <a:bodyPr/>
        <a:lstStyle/>
        <a:p>
          <a:endParaRPr lang="en-US"/>
        </a:p>
      </dgm:t>
    </dgm:pt>
    <dgm:pt modelId="{82179842-36CD-4FE1-AF5F-93BC5E4B04CB}" type="sibTrans" cxnId="{87E1C310-6EAE-4F8D-99A1-C8BF30C0661D}">
      <dgm:prSet/>
      <dgm:spPr/>
      <dgm:t>
        <a:bodyPr/>
        <a:lstStyle/>
        <a:p>
          <a:endParaRPr lang="en-US"/>
        </a:p>
      </dgm:t>
    </dgm:pt>
    <dgm:pt modelId="{D1C8F72B-305B-4678-A1EE-EC19BE8B7579}">
      <dgm:prSet phldrT="[Text]"/>
      <dgm:spPr/>
      <dgm:t>
        <a:bodyPr/>
        <a:lstStyle/>
        <a:p>
          <a:pPr>
            <a:buFontTx/>
            <a:buNone/>
          </a:pPr>
          <a:r>
            <a:rPr lang="en-US" dirty="0"/>
            <a:t>Brief </a:t>
          </a:r>
          <a:r>
            <a:rPr lang="en-US" dirty="0" err="1"/>
            <a:t>hx</a:t>
          </a:r>
          <a:endParaRPr lang="en-US" dirty="0"/>
        </a:p>
      </dgm:t>
    </dgm:pt>
    <dgm:pt modelId="{49C6B0BB-2790-4473-824C-DEFD874296E2}" type="parTrans" cxnId="{7E40F473-6C3C-4AB1-ACEB-798851BA09C0}">
      <dgm:prSet/>
      <dgm:spPr/>
      <dgm:t>
        <a:bodyPr/>
        <a:lstStyle/>
        <a:p>
          <a:endParaRPr lang="en-US"/>
        </a:p>
      </dgm:t>
    </dgm:pt>
    <dgm:pt modelId="{F453ACE4-CEDE-480F-9E39-FF0254A9E338}" type="sibTrans" cxnId="{7E40F473-6C3C-4AB1-ACEB-798851BA09C0}">
      <dgm:prSet/>
      <dgm:spPr/>
      <dgm:t>
        <a:bodyPr/>
        <a:lstStyle/>
        <a:p>
          <a:endParaRPr lang="en-US"/>
        </a:p>
      </dgm:t>
    </dgm:pt>
    <dgm:pt modelId="{9C3AB8DD-243A-49D7-AA23-718042CD22A5}">
      <dgm:prSet phldrT="[Text]"/>
      <dgm:spPr/>
      <dgm:t>
        <a:bodyPr/>
        <a:lstStyle/>
        <a:p>
          <a:r>
            <a:rPr lang="en-US" dirty="0"/>
            <a:t>2</a:t>
          </a:r>
        </a:p>
      </dgm:t>
    </dgm:pt>
    <dgm:pt modelId="{023398A6-E1AF-4456-B42F-8233DB5C4E6A}" type="parTrans" cxnId="{801F7651-07B2-4F50-B15F-CB6C5D7F92BB}">
      <dgm:prSet/>
      <dgm:spPr/>
      <dgm:t>
        <a:bodyPr/>
        <a:lstStyle/>
        <a:p>
          <a:endParaRPr lang="en-US"/>
        </a:p>
      </dgm:t>
    </dgm:pt>
    <dgm:pt modelId="{F8CB74BB-DCD9-4F7D-8E2A-40FD3030E320}" type="sibTrans" cxnId="{801F7651-07B2-4F50-B15F-CB6C5D7F92BB}">
      <dgm:prSet/>
      <dgm:spPr/>
      <dgm:t>
        <a:bodyPr/>
        <a:lstStyle/>
        <a:p>
          <a:endParaRPr lang="en-US"/>
        </a:p>
      </dgm:t>
    </dgm:pt>
    <dgm:pt modelId="{DA08BB96-4790-4016-B4AD-EBA28B4B4061}">
      <dgm:prSet phldrT="[Text]"/>
      <dgm:spPr/>
      <dgm:t>
        <a:bodyPr/>
        <a:lstStyle/>
        <a:p>
          <a:pPr>
            <a:buNone/>
          </a:pPr>
          <a:r>
            <a:rPr lang="en-US" dirty="0"/>
            <a:t>Treatment: Planning </a:t>
          </a:r>
        </a:p>
      </dgm:t>
    </dgm:pt>
    <dgm:pt modelId="{9C558B24-4B29-4FB3-BB07-8C70B5D1E408}" type="parTrans" cxnId="{16215DBD-8149-416C-90A4-A6498DDC5176}">
      <dgm:prSet/>
      <dgm:spPr/>
      <dgm:t>
        <a:bodyPr/>
        <a:lstStyle/>
        <a:p>
          <a:endParaRPr lang="en-US"/>
        </a:p>
      </dgm:t>
    </dgm:pt>
    <dgm:pt modelId="{76ED9D15-92E3-48EA-8D5B-5C20C81E0576}" type="sibTrans" cxnId="{16215DBD-8149-416C-90A4-A6498DDC5176}">
      <dgm:prSet/>
      <dgm:spPr/>
      <dgm:t>
        <a:bodyPr/>
        <a:lstStyle/>
        <a:p>
          <a:endParaRPr lang="en-US"/>
        </a:p>
      </dgm:t>
    </dgm:pt>
    <dgm:pt modelId="{55786752-23C2-4D88-AB53-2D6046424364}">
      <dgm:prSet phldrT="[Text]"/>
      <dgm:spPr/>
      <dgm:t>
        <a:bodyPr/>
        <a:lstStyle/>
        <a:p>
          <a:r>
            <a:rPr lang="en-US" dirty="0"/>
            <a:t>3</a:t>
          </a:r>
        </a:p>
      </dgm:t>
    </dgm:pt>
    <dgm:pt modelId="{A47A35F1-CBB3-4852-9F29-EF21598D6D40}" type="parTrans" cxnId="{5371D59D-B442-4D56-9E9A-EA3AE9336991}">
      <dgm:prSet/>
      <dgm:spPr/>
      <dgm:t>
        <a:bodyPr/>
        <a:lstStyle/>
        <a:p>
          <a:endParaRPr lang="en-US"/>
        </a:p>
      </dgm:t>
    </dgm:pt>
    <dgm:pt modelId="{7E7F0E9C-4E42-4DCF-A7D4-A8F9C734D011}" type="sibTrans" cxnId="{5371D59D-B442-4D56-9E9A-EA3AE9336991}">
      <dgm:prSet/>
      <dgm:spPr/>
      <dgm:t>
        <a:bodyPr/>
        <a:lstStyle/>
        <a:p>
          <a:endParaRPr lang="en-US"/>
        </a:p>
      </dgm:t>
    </dgm:pt>
    <dgm:pt modelId="{5FC573AA-F0EF-46B1-9F43-83E6E4D3CF12}">
      <dgm:prSet phldrT="[Text]"/>
      <dgm:spPr/>
      <dgm:t>
        <a:bodyPr/>
        <a:lstStyle/>
        <a:p>
          <a:pPr>
            <a:buNone/>
          </a:pPr>
          <a:r>
            <a:rPr lang="en-US" dirty="0"/>
            <a:t>Evaluation</a:t>
          </a:r>
        </a:p>
      </dgm:t>
    </dgm:pt>
    <dgm:pt modelId="{4E2AB44B-097C-472D-9E85-32E6A9325EAF}" type="parTrans" cxnId="{15D68DED-6CA5-471A-87EB-D1247D4C4007}">
      <dgm:prSet/>
      <dgm:spPr/>
      <dgm:t>
        <a:bodyPr/>
        <a:lstStyle/>
        <a:p>
          <a:endParaRPr lang="en-US"/>
        </a:p>
      </dgm:t>
    </dgm:pt>
    <dgm:pt modelId="{9B7CFA3A-6F51-483F-9120-5D0BFB155CDA}" type="sibTrans" cxnId="{15D68DED-6CA5-471A-87EB-D1247D4C4007}">
      <dgm:prSet/>
      <dgm:spPr/>
      <dgm:t>
        <a:bodyPr/>
        <a:lstStyle/>
        <a:p>
          <a:endParaRPr lang="en-US"/>
        </a:p>
      </dgm:t>
    </dgm:pt>
    <dgm:pt modelId="{6AD51FDA-4888-4FE9-AC71-113E523476BF}">
      <dgm:prSet/>
      <dgm:spPr/>
      <dgm:t>
        <a:bodyPr/>
        <a:lstStyle/>
        <a:p>
          <a:r>
            <a:rPr lang="en-US" dirty="0"/>
            <a:t>3</a:t>
          </a:r>
        </a:p>
      </dgm:t>
    </dgm:pt>
    <dgm:pt modelId="{CEA36F62-D511-4709-BE6A-BE99D15A36A3}" type="parTrans" cxnId="{80A04D5D-2081-431A-B8DF-C2302CC8F8A1}">
      <dgm:prSet/>
      <dgm:spPr/>
      <dgm:t>
        <a:bodyPr/>
        <a:lstStyle/>
        <a:p>
          <a:endParaRPr lang="en-US"/>
        </a:p>
      </dgm:t>
    </dgm:pt>
    <dgm:pt modelId="{3EE24A9B-91F9-4975-9293-F25AA65B1A53}" type="sibTrans" cxnId="{80A04D5D-2081-431A-B8DF-C2302CC8F8A1}">
      <dgm:prSet/>
      <dgm:spPr/>
      <dgm:t>
        <a:bodyPr/>
        <a:lstStyle/>
        <a:p>
          <a:endParaRPr lang="en-US"/>
        </a:p>
      </dgm:t>
    </dgm:pt>
    <dgm:pt modelId="{CB10CFB5-BF59-4EBD-9772-B1C12631D970}">
      <dgm:prSet/>
      <dgm:spPr/>
      <dgm:t>
        <a:bodyPr/>
        <a:lstStyle/>
        <a:p>
          <a:r>
            <a:rPr lang="en-US" dirty="0"/>
            <a:t>3</a:t>
          </a:r>
        </a:p>
      </dgm:t>
    </dgm:pt>
    <dgm:pt modelId="{B975C4A4-BF41-4E83-839A-ED55F22CB78E}" type="parTrans" cxnId="{F0C44C8E-5813-4023-8CF5-67C91D4A3E72}">
      <dgm:prSet/>
      <dgm:spPr/>
      <dgm:t>
        <a:bodyPr/>
        <a:lstStyle/>
        <a:p>
          <a:endParaRPr lang="en-US"/>
        </a:p>
      </dgm:t>
    </dgm:pt>
    <dgm:pt modelId="{40700BBB-3D05-4134-9BCC-96A4618CEA9D}" type="sibTrans" cxnId="{F0C44C8E-5813-4023-8CF5-67C91D4A3E72}">
      <dgm:prSet/>
      <dgm:spPr/>
      <dgm:t>
        <a:bodyPr/>
        <a:lstStyle/>
        <a:p>
          <a:endParaRPr lang="en-US"/>
        </a:p>
      </dgm:t>
    </dgm:pt>
    <dgm:pt modelId="{44A2E9D8-3060-48B0-AA6B-A93784A622E2}">
      <dgm:prSet/>
      <dgm:spPr/>
      <dgm:t>
        <a:bodyPr/>
        <a:lstStyle/>
        <a:p>
          <a:pPr>
            <a:buNone/>
          </a:pPr>
          <a:r>
            <a:rPr lang="en-US" dirty="0"/>
            <a:t>Symptoms</a:t>
          </a:r>
        </a:p>
      </dgm:t>
    </dgm:pt>
    <dgm:pt modelId="{FF355D89-CBFF-4DB5-A6CD-FB1114570264}" type="parTrans" cxnId="{3D5B3435-2712-4800-9462-8082992EDD9C}">
      <dgm:prSet/>
      <dgm:spPr/>
      <dgm:t>
        <a:bodyPr/>
        <a:lstStyle/>
        <a:p>
          <a:endParaRPr lang="en-US"/>
        </a:p>
      </dgm:t>
    </dgm:pt>
    <dgm:pt modelId="{5D640867-2599-40D2-94F2-732198E5C90D}" type="sibTrans" cxnId="{3D5B3435-2712-4800-9462-8082992EDD9C}">
      <dgm:prSet/>
      <dgm:spPr/>
      <dgm:t>
        <a:bodyPr/>
        <a:lstStyle/>
        <a:p>
          <a:endParaRPr lang="en-US"/>
        </a:p>
      </dgm:t>
    </dgm:pt>
    <dgm:pt modelId="{FA70D1BC-BDB1-4CBA-97DD-C2BDF51CD0B7}">
      <dgm:prSet/>
      <dgm:spPr/>
      <dgm:t>
        <a:bodyPr/>
        <a:lstStyle/>
        <a:p>
          <a:pPr>
            <a:buNone/>
          </a:pPr>
          <a:r>
            <a:rPr lang="en-US" dirty="0"/>
            <a:t>Diagnosing</a:t>
          </a:r>
        </a:p>
      </dgm:t>
    </dgm:pt>
    <dgm:pt modelId="{A0AB3862-7C28-42CA-AC00-D37D69203FE9}" type="parTrans" cxnId="{3F78A0CC-FABA-44A7-B9D8-2DD93B1C77E4}">
      <dgm:prSet/>
      <dgm:spPr/>
      <dgm:t>
        <a:bodyPr/>
        <a:lstStyle/>
        <a:p>
          <a:endParaRPr lang="en-US"/>
        </a:p>
      </dgm:t>
    </dgm:pt>
    <dgm:pt modelId="{97480FC1-A96E-4D33-A58E-BA50FF359E27}" type="sibTrans" cxnId="{3F78A0CC-FABA-44A7-B9D8-2DD93B1C77E4}">
      <dgm:prSet/>
      <dgm:spPr/>
      <dgm:t>
        <a:bodyPr/>
        <a:lstStyle/>
        <a:p>
          <a:endParaRPr lang="en-US"/>
        </a:p>
      </dgm:t>
    </dgm:pt>
    <dgm:pt modelId="{F9D20A00-EF5A-4987-8476-86CC0A75AD76}">
      <dgm:prSet/>
      <dgm:spPr/>
      <dgm:t>
        <a:bodyPr/>
        <a:lstStyle/>
        <a:p>
          <a:r>
            <a:rPr lang="en-US" dirty="0"/>
            <a:t>2</a:t>
          </a:r>
        </a:p>
      </dgm:t>
    </dgm:pt>
    <dgm:pt modelId="{0B944AF0-3838-4BE5-9F98-F14D9FDE42DA}" type="parTrans" cxnId="{A6E26AE2-D5DF-461F-8DD0-DEE9E9AA74ED}">
      <dgm:prSet/>
      <dgm:spPr/>
      <dgm:t>
        <a:bodyPr/>
        <a:lstStyle/>
        <a:p>
          <a:endParaRPr lang="en-US"/>
        </a:p>
      </dgm:t>
    </dgm:pt>
    <dgm:pt modelId="{A7011107-1441-4655-BF97-ED8800F5BCA7}" type="sibTrans" cxnId="{A6E26AE2-D5DF-461F-8DD0-DEE9E9AA74ED}">
      <dgm:prSet/>
      <dgm:spPr/>
      <dgm:t>
        <a:bodyPr/>
        <a:lstStyle/>
        <a:p>
          <a:endParaRPr lang="en-US"/>
        </a:p>
      </dgm:t>
    </dgm:pt>
    <dgm:pt modelId="{8DD399B0-9A71-4A1A-A701-86A0A57CAE6D}">
      <dgm:prSet/>
      <dgm:spPr/>
      <dgm:t>
        <a:bodyPr/>
        <a:lstStyle/>
        <a:p>
          <a:pPr>
            <a:buNone/>
          </a:pPr>
          <a:r>
            <a:rPr lang="en-US" dirty="0"/>
            <a:t>Bipolar Disorder and the Brain</a:t>
          </a:r>
        </a:p>
      </dgm:t>
    </dgm:pt>
    <dgm:pt modelId="{DBA4160A-9518-42F8-8EDB-F5C368579F8F}" type="parTrans" cxnId="{4D94FD3B-A3DE-4049-BD14-70A10B7D7A4A}">
      <dgm:prSet/>
      <dgm:spPr/>
      <dgm:t>
        <a:bodyPr/>
        <a:lstStyle/>
        <a:p>
          <a:endParaRPr lang="en-US"/>
        </a:p>
      </dgm:t>
    </dgm:pt>
    <dgm:pt modelId="{EAC642F7-5690-4BD6-971E-00126BB70BB7}" type="sibTrans" cxnId="{4D94FD3B-A3DE-4049-BD14-70A10B7D7A4A}">
      <dgm:prSet/>
      <dgm:spPr/>
      <dgm:t>
        <a:bodyPr/>
        <a:lstStyle/>
        <a:p>
          <a:endParaRPr lang="en-US"/>
        </a:p>
      </dgm:t>
    </dgm:pt>
    <dgm:pt modelId="{542C8139-9493-4D3F-9549-81BA6A472834}" type="pres">
      <dgm:prSet presAssocID="{11FE222A-6A54-4306-AA68-E5A6443F7B34}" presName="linearFlow" presStyleCnt="0">
        <dgm:presLayoutVars>
          <dgm:dir/>
          <dgm:animLvl val="lvl"/>
          <dgm:resizeHandles val="exact"/>
        </dgm:presLayoutVars>
      </dgm:prSet>
      <dgm:spPr/>
    </dgm:pt>
    <dgm:pt modelId="{A1725415-056C-45E6-BE33-550797966C19}" type="pres">
      <dgm:prSet presAssocID="{A653B610-FE93-465D-BE15-DC759D942894}" presName="composite" presStyleCnt="0"/>
      <dgm:spPr/>
    </dgm:pt>
    <dgm:pt modelId="{AE0AD593-8086-4066-AECD-9A6E242D7B60}" type="pres">
      <dgm:prSet presAssocID="{A653B610-FE93-465D-BE15-DC759D942894}" presName="parentText" presStyleLbl="alignNode1" presStyleIdx="0" presStyleCnt="6">
        <dgm:presLayoutVars>
          <dgm:chMax val="1"/>
          <dgm:bulletEnabled val="1"/>
        </dgm:presLayoutVars>
      </dgm:prSet>
      <dgm:spPr/>
    </dgm:pt>
    <dgm:pt modelId="{759182C1-5CCE-41D6-81E4-9D8802C426AF}" type="pres">
      <dgm:prSet presAssocID="{A653B610-FE93-465D-BE15-DC759D942894}" presName="descendantText" presStyleLbl="alignAcc1" presStyleIdx="0" presStyleCnt="6">
        <dgm:presLayoutVars>
          <dgm:bulletEnabled val="1"/>
        </dgm:presLayoutVars>
      </dgm:prSet>
      <dgm:spPr/>
    </dgm:pt>
    <dgm:pt modelId="{E09671E6-4AA6-4129-A5B7-16238799B609}" type="pres">
      <dgm:prSet presAssocID="{82179842-36CD-4FE1-AF5F-93BC5E4B04CB}" presName="sp" presStyleCnt="0"/>
      <dgm:spPr/>
    </dgm:pt>
    <dgm:pt modelId="{C1F73C13-7DC8-4199-BDC8-311200987BFA}" type="pres">
      <dgm:prSet presAssocID="{F9D20A00-EF5A-4987-8476-86CC0A75AD76}" presName="composite" presStyleCnt="0"/>
      <dgm:spPr/>
    </dgm:pt>
    <dgm:pt modelId="{569D4BC7-62A3-4FDE-AE2E-FBD40381E514}" type="pres">
      <dgm:prSet presAssocID="{F9D20A00-EF5A-4987-8476-86CC0A75AD76}" presName="parentText" presStyleLbl="alignNode1" presStyleIdx="1" presStyleCnt="6">
        <dgm:presLayoutVars>
          <dgm:chMax val="1"/>
          <dgm:bulletEnabled val="1"/>
        </dgm:presLayoutVars>
      </dgm:prSet>
      <dgm:spPr/>
    </dgm:pt>
    <dgm:pt modelId="{37160617-8113-4EA6-B4EB-0673BD4593A1}" type="pres">
      <dgm:prSet presAssocID="{F9D20A00-EF5A-4987-8476-86CC0A75AD76}" presName="descendantText" presStyleLbl="alignAcc1" presStyleIdx="1" presStyleCnt="6">
        <dgm:presLayoutVars>
          <dgm:bulletEnabled val="1"/>
        </dgm:presLayoutVars>
      </dgm:prSet>
      <dgm:spPr/>
    </dgm:pt>
    <dgm:pt modelId="{70D20DD9-193D-49D3-87BE-9280966B08C2}" type="pres">
      <dgm:prSet presAssocID="{A7011107-1441-4655-BF97-ED8800F5BCA7}" presName="sp" presStyleCnt="0"/>
      <dgm:spPr/>
    </dgm:pt>
    <dgm:pt modelId="{BFB4DCFF-56FF-4469-A933-12336D338593}" type="pres">
      <dgm:prSet presAssocID="{6AD51FDA-4888-4FE9-AC71-113E523476BF}" presName="composite" presStyleCnt="0"/>
      <dgm:spPr/>
    </dgm:pt>
    <dgm:pt modelId="{1FC7BB1D-7376-454A-B025-DE6991E754F6}" type="pres">
      <dgm:prSet presAssocID="{6AD51FDA-4888-4FE9-AC71-113E523476BF}" presName="parentText" presStyleLbl="alignNode1" presStyleIdx="2" presStyleCnt="6">
        <dgm:presLayoutVars>
          <dgm:chMax val="1"/>
          <dgm:bulletEnabled val="1"/>
        </dgm:presLayoutVars>
      </dgm:prSet>
      <dgm:spPr/>
    </dgm:pt>
    <dgm:pt modelId="{A5B28E2F-0788-4994-88A0-51D28EA009F7}" type="pres">
      <dgm:prSet presAssocID="{6AD51FDA-4888-4FE9-AC71-113E523476BF}" presName="descendantText" presStyleLbl="alignAcc1" presStyleIdx="2" presStyleCnt="6">
        <dgm:presLayoutVars>
          <dgm:bulletEnabled val="1"/>
        </dgm:presLayoutVars>
      </dgm:prSet>
      <dgm:spPr/>
    </dgm:pt>
    <dgm:pt modelId="{BD96DA87-20FD-4442-ACC6-39C222E665AB}" type="pres">
      <dgm:prSet presAssocID="{3EE24A9B-91F9-4975-9293-F25AA65B1A53}" presName="sp" presStyleCnt="0"/>
      <dgm:spPr/>
    </dgm:pt>
    <dgm:pt modelId="{9A14E1B4-E8D6-4B97-BF55-99ADD70D35C5}" type="pres">
      <dgm:prSet presAssocID="{CB10CFB5-BF59-4EBD-9772-B1C12631D970}" presName="composite" presStyleCnt="0"/>
      <dgm:spPr/>
    </dgm:pt>
    <dgm:pt modelId="{E669FD24-82F8-429F-B440-D60794E80307}" type="pres">
      <dgm:prSet presAssocID="{CB10CFB5-BF59-4EBD-9772-B1C12631D970}" presName="parentText" presStyleLbl="alignNode1" presStyleIdx="3" presStyleCnt="6">
        <dgm:presLayoutVars>
          <dgm:chMax val="1"/>
          <dgm:bulletEnabled val="1"/>
        </dgm:presLayoutVars>
      </dgm:prSet>
      <dgm:spPr/>
    </dgm:pt>
    <dgm:pt modelId="{B79EEFB1-612C-45D8-AB54-3940035AFEC0}" type="pres">
      <dgm:prSet presAssocID="{CB10CFB5-BF59-4EBD-9772-B1C12631D970}" presName="descendantText" presStyleLbl="alignAcc1" presStyleIdx="3" presStyleCnt="6">
        <dgm:presLayoutVars>
          <dgm:bulletEnabled val="1"/>
        </dgm:presLayoutVars>
      </dgm:prSet>
      <dgm:spPr/>
    </dgm:pt>
    <dgm:pt modelId="{16D96210-1BAF-4CEE-94FC-1D09677F24A3}" type="pres">
      <dgm:prSet presAssocID="{40700BBB-3D05-4134-9BCC-96A4618CEA9D}" presName="sp" presStyleCnt="0"/>
      <dgm:spPr/>
    </dgm:pt>
    <dgm:pt modelId="{45C63F80-2D9F-4A12-83DB-2F3BD4B5C145}" type="pres">
      <dgm:prSet presAssocID="{9C3AB8DD-243A-49D7-AA23-718042CD22A5}" presName="composite" presStyleCnt="0"/>
      <dgm:spPr/>
    </dgm:pt>
    <dgm:pt modelId="{C93570DD-8670-47FC-BA26-C9880670FA99}" type="pres">
      <dgm:prSet presAssocID="{9C3AB8DD-243A-49D7-AA23-718042CD22A5}" presName="parentText" presStyleLbl="alignNode1" presStyleIdx="4" presStyleCnt="6">
        <dgm:presLayoutVars>
          <dgm:chMax val="1"/>
          <dgm:bulletEnabled val="1"/>
        </dgm:presLayoutVars>
      </dgm:prSet>
      <dgm:spPr/>
    </dgm:pt>
    <dgm:pt modelId="{B40A3418-6C8E-478A-9397-E50C0702CC69}" type="pres">
      <dgm:prSet presAssocID="{9C3AB8DD-243A-49D7-AA23-718042CD22A5}" presName="descendantText" presStyleLbl="alignAcc1" presStyleIdx="4" presStyleCnt="6">
        <dgm:presLayoutVars>
          <dgm:bulletEnabled val="1"/>
        </dgm:presLayoutVars>
      </dgm:prSet>
      <dgm:spPr/>
    </dgm:pt>
    <dgm:pt modelId="{FB1176A4-D477-4F8C-B9D5-2E1F204B715D}" type="pres">
      <dgm:prSet presAssocID="{F8CB74BB-DCD9-4F7D-8E2A-40FD3030E320}" presName="sp" presStyleCnt="0"/>
      <dgm:spPr/>
    </dgm:pt>
    <dgm:pt modelId="{426C4D60-5EA1-49D5-824E-CF82C98F0EC8}" type="pres">
      <dgm:prSet presAssocID="{55786752-23C2-4D88-AB53-2D6046424364}" presName="composite" presStyleCnt="0"/>
      <dgm:spPr/>
    </dgm:pt>
    <dgm:pt modelId="{B7821692-5932-46C2-9883-DB74993F4EDA}" type="pres">
      <dgm:prSet presAssocID="{55786752-23C2-4D88-AB53-2D6046424364}" presName="parentText" presStyleLbl="alignNode1" presStyleIdx="5" presStyleCnt="6">
        <dgm:presLayoutVars>
          <dgm:chMax val="1"/>
          <dgm:bulletEnabled val="1"/>
        </dgm:presLayoutVars>
      </dgm:prSet>
      <dgm:spPr/>
    </dgm:pt>
    <dgm:pt modelId="{D7353A2F-8172-4021-A4BE-512B171E6DF5}" type="pres">
      <dgm:prSet presAssocID="{55786752-23C2-4D88-AB53-2D6046424364}" presName="descendantText" presStyleLbl="alignAcc1" presStyleIdx="5" presStyleCnt="6">
        <dgm:presLayoutVars>
          <dgm:bulletEnabled val="1"/>
        </dgm:presLayoutVars>
      </dgm:prSet>
      <dgm:spPr/>
    </dgm:pt>
  </dgm:ptLst>
  <dgm:cxnLst>
    <dgm:cxn modelId="{87E1C310-6EAE-4F8D-99A1-C8BF30C0661D}" srcId="{11FE222A-6A54-4306-AA68-E5A6443F7B34}" destId="{A653B610-FE93-465D-BE15-DC759D942894}" srcOrd="0" destOrd="0" parTransId="{AB702A21-DB54-4B9D-8313-A382A061FC0B}" sibTransId="{82179842-36CD-4FE1-AF5F-93BC5E4B04CB}"/>
    <dgm:cxn modelId="{4E09EC2F-65AC-4E01-99C2-839880E42102}" type="presOf" srcId="{DA08BB96-4790-4016-B4AD-EBA28B4B4061}" destId="{B40A3418-6C8E-478A-9397-E50C0702CC69}" srcOrd="0" destOrd="0" presId="urn:microsoft.com/office/officeart/2005/8/layout/chevron2"/>
    <dgm:cxn modelId="{3D5B3435-2712-4800-9462-8082992EDD9C}" srcId="{6AD51FDA-4888-4FE9-AC71-113E523476BF}" destId="{44A2E9D8-3060-48B0-AA6B-A93784A622E2}" srcOrd="0" destOrd="0" parTransId="{FF355D89-CBFF-4DB5-A6CD-FB1114570264}" sibTransId="{5D640867-2599-40D2-94F2-732198E5C90D}"/>
    <dgm:cxn modelId="{4D94FD3B-A3DE-4049-BD14-70A10B7D7A4A}" srcId="{F9D20A00-EF5A-4987-8476-86CC0A75AD76}" destId="{8DD399B0-9A71-4A1A-A701-86A0A57CAE6D}" srcOrd="0" destOrd="0" parTransId="{DBA4160A-9518-42F8-8EDB-F5C368579F8F}" sibTransId="{EAC642F7-5690-4BD6-971E-00126BB70BB7}"/>
    <dgm:cxn modelId="{80A04D5D-2081-431A-B8DF-C2302CC8F8A1}" srcId="{11FE222A-6A54-4306-AA68-E5A6443F7B34}" destId="{6AD51FDA-4888-4FE9-AC71-113E523476BF}" srcOrd="2" destOrd="0" parTransId="{CEA36F62-D511-4709-BE6A-BE99D15A36A3}" sibTransId="{3EE24A9B-91F9-4975-9293-F25AA65B1A53}"/>
    <dgm:cxn modelId="{E7AF2149-E78B-42C7-98E6-063C9CB33EBF}" type="presOf" srcId="{55786752-23C2-4D88-AB53-2D6046424364}" destId="{B7821692-5932-46C2-9883-DB74993F4EDA}" srcOrd="0" destOrd="0" presId="urn:microsoft.com/office/officeart/2005/8/layout/chevron2"/>
    <dgm:cxn modelId="{801F7651-07B2-4F50-B15F-CB6C5D7F92BB}" srcId="{11FE222A-6A54-4306-AA68-E5A6443F7B34}" destId="{9C3AB8DD-243A-49D7-AA23-718042CD22A5}" srcOrd="4" destOrd="0" parTransId="{023398A6-E1AF-4456-B42F-8233DB5C4E6A}" sibTransId="{F8CB74BB-DCD9-4F7D-8E2A-40FD3030E320}"/>
    <dgm:cxn modelId="{7E40F473-6C3C-4AB1-ACEB-798851BA09C0}" srcId="{A653B610-FE93-465D-BE15-DC759D942894}" destId="{D1C8F72B-305B-4678-A1EE-EC19BE8B7579}" srcOrd="0" destOrd="0" parTransId="{49C6B0BB-2790-4473-824C-DEFD874296E2}" sibTransId="{F453ACE4-CEDE-480F-9E39-FF0254A9E338}"/>
    <dgm:cxn modelId="{F0C44C8E-5813-4023-8CF5-67C91D4A3E72}" srcId="{11FE222A-6A54-4306-AA68-E5A6443F7B34}" destId="{CB10CFB5-BF59-4EBD-9772-B1C12631D970}" srcOrd="3" destOrd="0" parTransId="{B975C4A4-BF41-4E83-839A-ED55F22CB78E}" sibTransId="{40700BBB-3D05-4134-9BCC-96A4618CEA9D}"/>
    <dgm:cxn modelId="{3F5F069B-5951-4A32-9E2A-8AA49AF464F5}" type="presOf" srcId="{11FE222A-6A54-4306-AA68-E5A6443F7B34}" destId="{542C8139-9493-4D3F-9549-81BA6A472834}" srcOrd="0" destOrd="0" presId="urn:microsoft.com/office/officeart/2005/8/layout/chevron2"/>
    <dgm:cxn modelId="{5371D59D-B442-4D56-9E9A-EA3AE9336991}" srcId="{11FE222A-6A54-4306-AA68-E5A6443F7B34}" destId="{55786752-23C2-4D88-AB53-2D6046424364}" srcOrd="5" destOrd="0" parTransId="{A47A35F1-CBB3-4852-9F29-EF21598D6D40}" sibTransId="{7E7F0E9C-4E42-4DCF-A7D4-A8F9C734D011}"/>
    <dgm:cxn modelId="{CB2AC9A7-D498-40AE-8815-943918CCA798}" type="presOf" srcId="{D1C8F72B-305B-4678-A1EE-EC19BE8B7579}" destId="{759182C1-5CCE-41D6-81E4-9D8802C426AF}" srcOrd="0" destOrd="0" presId="urn:microsoft.com/office/officeart/2005/8/layout/chevron2"/>
    <dgm:cxn modelId="{930B3CA8-3074-4D0A-870C-C59E465D2976}" type="presOf" srcId="{5FC573AA-F0EF-46B1-9F43-83E6E4D3CF12}" destId="{D7353A2F-8172-4021-A4BE-512B171E6DF5}" srcOrd="0" destOrd="0" presId="urn:microsoft.com/office/officeart/2005/8/layout/chevron2"/>
    <dgm:cxn modelId="{40CF29A9-B445-4C0E-8447-8B24EEE1CBAD}" type="presOf" srcId="{6AD51FDA-4888-4FE9-AC71-113E523476BF}" destId="{1FC7BB1D-7376-454A-B025-DE6991E754F6}" srcOrd="0" destOrd="0" presId="urn:microsoft.com/office/officeart/2005/8/layout/chevron2"/>
    <dgm:cxn modelId="{DDA63AAB-DA5F-4169-97E4-A2F76E576265}" type="presOf" srcId="{CB10CFB5-BF59-4EBD-9772-B1C12631D970}" destId="{E669FD24-82F8-429F-B440-D60794E80307}" srcOrd="0" destOrd="0" presId="urn:microsoft.com/office/officeart/2005/8/layout/chevron2"/>
    <dgm:cxn modelId="{2D8C3FB0-6CA3-4696-95C8-36A0AB6D86AF}" type="presOf" srcId="{44A2E9D8-3060-48B0-AA6B-A93784A622E2}" destId="{A5B28E2F-0788-4994-88A0-51D28EA009F7}" srcOrd="0" destOrd="0" presId="urn:microsoft.com/office/officeart/2005/8/layout/chevron2"/>
    <dgm:cxn modelId="{16215DBD-8149-416C-90A4-A6498DDC5176}" srcId="{9C3AB8DD-243A-49D7-AA23-718042CD22A5}" destId="{DA08BB96-4790-4016-B4AD-EBA28B4B4061}" srcOrd="0" destOrd="0" parTransId="{9C558B24-4B29-4FB3-BB07-8C70B5D1E408}" sibTransId="{76ED9D15-92E3-48EA-8D5B-5C20C81E0576}"/>
    <dgm:cxn modelId="{14494CBF-4FDE-4C98-9C59-22243BA6F95E}" type="presOf" srcId="{9C3AB8DD-243A-49D7-AA23-718042CD22A5}" destId="{C93570DD-8670-47FC-BA26-C9880670FA99}" srcOrd="0" destOrd="0" presId="urn:microsoft.com/office/officeart/2005/8/layout/chevron2"/>
    <dgm:cxn modelId="{3F78A0CC-FABA-44A7-B9D8-2DD93B1C77E4}" srcId="{CB10CFB5-BF59-4EBD-9772-B1C12631D970}" destId="{FA70D1BC-BDB1-4CBA-97DD-C2BDF51CD0B7}" srcOrd="0" destOrd="0" parTransId="{A0AB3862-7C28-42CA-AC00-D37D69203FE9}" sibTransId="{97480FC1-A96E-4D33-A58E-BA50FF359E27}"/>
    <dgm:cxn modelId="{A6E26AE2-D5DF-461F-8DD0-DEE9E9AA74ED}" srcId="{11FE222A-6A54-4306-AA68-E5A6443F7B34}" destId="{F9D20A00-EF5A-4987-8476-86CC0A75AD76}" srcOrd="1" destOrd="0" parTransId="{0B944AF0-3838-4BE5-9F98-F14D9FDE42DA}" sibTransId="{A7011107-1441-4655-BF97-ED8800F5BCA7}"/>
    <dgm:cxn modelId="{64A1F9E2-7A68-45CF-AB9C-C29299105095}" type="presOf" srcId="{FA70D1BC-BDB1-4CBA-97DD-C2BDF51CD0B7}" destId="{B79EEFB1-612C-45D8-AB54-3940035AFEC0}" srcOrd="0" destOrd="0" presId="urn:microsoft.com/office/officeart/2005/8/layout/chevron2"/>
    <dgm:cxn modelId="{D1947FE9-7C72-47EF-A4D3-5BC2A3DBFB04}" type="presOf" srcId="{8DD399B0-9A71-4A1A-A701-86A0A57CAE6D}" destId="{37160617-8113-4EA6-B4EB-0673BD4593A1}" srcOrd="0" destOrd="0" presId="urn:microsoft.com/office/officeart/2005/8/layout/chevron2"/>
    <dgm:cxn modelId="{15D68DED-6CA5-471A-87EB-D1247D4C4007}" srcId="{55786752-23C2-4D88-AB53-2D6046424364}" destId="{5FC573AA-F0EF-46B1-9F43-83E6E4D3CF12}" srcOrd="0" destOrd="0" parTransId="{4E2AB44B-097C-472D-9E85-32E6A9325EAF}" sibTransId="{9B7CFA3A-6F51-483F-9120-5D0BFB155CDA}"/>
    <dgm:cxn modelId="{24F5F5FD-50D3-4AF3-A9CC-B41572EAB7F2}" type="presOf" srcId="{A653B610-FE93-465D-BE15-DC759D942894}" destId="{AE0AD593-8086-4066-AECD-9A6E242D7B60}" srcOrd="0" destOrd="0" presId="urn:microsoft.com/office/officeart/2005/8/layout/chevron2"/>
    <dgm:cxn modelId="{BDAF2DFF-8150-4CF1-B9B0-0536BC790C5A}" type="presOf" srcId="{F9D20A00-EF5A-4987-8476-86CC0A75AD76}" destId="{569D4BC7-62A3-4FDE-AE2E-FBD40381E514}" srcOrd="0" destOrd="0" presId="urn:microsoft.com/office/officeart/2005/8/layout/chevron2"/>
    <dgm:cxn modelId="{C04A29E4-A792-49C1-8C36-30F10AE1FF4B}" type="presParOf" srcId="{542C8139-9493-4D3F-9549-81BA6A472834}" destId="{A1725415-056C-45E6-BE33-550797966C19}" srcOrd="0" destOrd="0" presId="urn:microsoft.com/office/officeart/2005/8/layout/chevron2"/>
    <dgm:cxn modelId="{2E90B81B-CD6B-4C5B-9701-7C9C27375F51}" type="presParOf" srcId="{A1725415-056C-45E6-BE33-550797966C19}" destId="{AE0AD593-8086-4066-AECD-9A6E242D7B60}" srcOrd="0" destOrd="0" presId="urn:microsoft.com/office/officeart/2005/8/layout/chevron2"/>
    <dgm:cxn modelId="{5E8830C5-1930-4467-8151-173AF13EFFA7}" type="presParOf" srcId="{A1725415-056C-45E6-BE33-550797966C19}" destId="{759182C1-5CCE-41D6-81E4-9D8802C426AF}" srcOrd="1" destOrd="0" presId="urn:microsoft.com/office/officeart/2005/8/layout/chevron2"/>
    <dgm:cxn modelId="{31685D87-7F6D-406B-9028-3604C2590A52}" type="presParOf" srcId="{542C8139-9493-4D3F-9549-81BA6A472834}" destId="{E09671E6-4AA6-4129-A5B7-16238799B609}" srcOrd="1" destOrd="0" presId="urn:microsoft.com/office/officeart/2005/8/layout/chevron2"/>
    <dgm:cxn modelId="{8300F2A0-927D-4341-A1EA-18E07A1D844F}" type="presParOf" srcId="{542C8139-9493-4D3F-9549-81BA6A472834}" destId="{C1F73C13-7DC8-4199-BDC8-311200987BFA}" srcOrd="2" destOrd="0" presId="urn:microsoft.com/office/officeart/2005/8/layout/chevron2"/>
    <dgm:cxn modelId="{6600B749-441C-4822-B8F1-21E83E55546A}" type="presParOf" srcId="{C1F73C13-7DC8-4199-BDC8-311200987BFA}" destId="{569D4BC7-62A3-4FDE-AE2E-FBD40381E514}" srcOrd="0" destOrd="0" presId="urn:microsoft.com/office/officeart/2005/8/layout/chevron2"/>
    <dgm:cxn modelId="{7EC0E223-01D1-40CB-8429-01732490C1D5}" type="presParOf" srcId="{C1F73C13-7DC8-4199-BDC8-311200987BFA}" destId="{37160617-8113-4EA6-B4EB-0673BD4593A1}" srcOrd="1" destOrd="0" presId="urn:microsoft.com/office/officeart/2005/8/layout/chevron2"/>
    <dgm:cxn modelId="{0C951DE5-AF79-473D-A1C8-EA664B68D4D2}" type="presParOf" srcId="{542C8139-9493-4D3F-9549-81BA6A472834}" destId="{70D20DD9-193D-49D3-87BE-9280966B08C2}" srcOrd="3" destOrd="0" presId="urn:microsoft.com/office/officeart/2005/8/layout/chevron2"/>
    <dgm:cxn modelId="{83925E92-2940-4258-90D4-5114B4F582F7}" type="presParOf" srcId="{542C8139-9493-4D3F-9549-81BA6A472834}" destId="{BFB4DCFF-56FF-4469-A933-12336D338593}" srcOrd="4" destOrd="0" presId="urn:microsoft.com/office/officeart/2005/8/layout/chevron2"/>
    <dgm:cxn modelId="{A2FF687D-7FBE-4D99-9E66-F4D450035D82}" type="presParOf" srcId="{BFB4DCFF-56FF-4469-A933-12336D338593}" destId="{1FC7BB1D-7376-454A-B025-DE6991E754F6}" srcOrd="0" destOrd="0" presId="urn:microsoft.com/office/officeart/2005/8/layout/chevron2"/>
    <dgm:cxn modelId="{670A3BFB-A1F6-4BEF-A3B9-D0C80C6EEF02}" type="presParOf" srcId="{BFB4DCFF-56FF-4469-A933-12336D338593}" destId="{A5B28E2F-0788-4994-88A0-51D28EA009F7}" srcOrd="1" destOrd="0" presId="urn:microsoft.com/office/officeart/2005/8/layout/chevron2"/>
    <dgm:cxn modelId="{D8CB0204-EF94-43BB-8F67-4DF70279E7C3}" type="presParOf" srcId="{542C8139-9493-4D3F-9549-81BA6A472834}" destId="{BD96DA87-20FD-4442-ACC6-39C222E665AB}" srcOrd="5" destOrd="0" presId="urn:microsoft.com/office/officeart/2005/8/layout/chevron2"/>
    <dgm:cxn modelId="{1465C889-6B74-4334-8B80-F41ABA41F5E7}" type="presParOf" srcId="{542C8139-9493-4D3F-9549-81BA6A472834}" destId="{9A14E1B4-E8D6-4B97-BF55-99ADD70D35C5}" srcOrd="6" destOrd="0" presId="urn:microsoft.com/office/officeart/2005/8/layout/chevron2"/>
    <dgm:cxn modelId="{B7A1DB8A-729F-4CAF-B4F4-33576F63E6D4}" type="presParOf" srcId="{9A14E1B4-E8D6-4B97-BF55-99ADD70D35C5}" destId="{E669FD24-82F8-429F-B440-D60794E80307}" srcOrd="0" destOrd="0" presId="urn:microsoft.com/office/officeart/2005/8/layout/chevron2"/>
    <dgm:cxn modelId="{2C12815C-E9E5-4354-9603-ABCD0DCE7BFD}" type="presParOf" srcId="{9A14E1B4-E8D6-4B97-BF55-99ADD70D35C5}" destId="{B79EEFB1-612C-45D8-AB54-3940035AFEC0}" srcOrd="1" destOrd="0" presId="urn:microsoft.com/office/officeart/2005/8/layout/chevron2"/>
    <dgm:cxn modelId="{6A95A7F7-6D7A-456C-B864-86AB34BEC743}" type="presParOf" srcId="{542C8139-9493-4D3F-9549-81BA6A472834}" destId="{16D96210-1BAF-4CEE-94FC-1D09677F24A3}" srcOrd="7" destOrd="0" presId="urn:microsoft.com/office/officeart/2005/8/layout/chevron2"/>
    <dgm:cxn modelId="{2759CA31-1348-4409-BEF5-E99D07B685C3}" type="presParOf" srcId="{542C8139-9493-4D3F-9549-81BA6A472834}" destId="{45C63F80-2D9F-4A12-83DB-2F3BD4B5C145}" srcOrd="8" destOrd="0" presId="urn:microsoft.com/office/officeart/2005/8/layout/chevron2"/>
    <dgm:cxn modelId="{DED3DCC6-AE3F-4E5A-8420-E069B756A8B5}" type="presParOf" srcId="{45C63F80-2D9F-4A12-83DB-2F3BD4B5C145}" destId="{C93570DD-8670-47FC-BA26-C9880670FA99}" srcOrd="0" destOrd="0" presId="urn:microsoft.com/office/officeart/2005/8/layout/chevron2"/>
    <dgm:cxn modelId="{832164FA-D02D-47CA-B392-8742FCBD619D}" type="presParOf" srcId="{45C63F80-2D9F-4A12-83DB-2F3BD4B5C145}" destId="{B40A3418-6C8E-478A-9397-E50C0702CC69}" srcOrd="1" destOrd="0" presId="urn:microsoft.com/office/officeart/2005/8/layout/chevron2"/>
    <dgm:cxn modelId="{78F32C27-AC57-46A7-A0B4-1E815E1B70B5}" type="presParOf" srcId="{542C8139-9493-4D3F-9549-81BA6A472834}" destId="{FB1176A4-D477-4F8C-B9D5-2E1F204B715D}" srcOrd="9" destOrd="0" presId="urn:microsoft.com/office/officeart/2005/8/layout/chevron2"/>
    <dgm:cxn modelId="{CCDF5C56-A981-442D-B6DB-03101704AB9C}" type="presParOf" srcId="{542C8139-9493-4D3F-9549-81BA6A472834}" destId="{426C4D60-5EA1-49D5-824E-CF82C98F0EC8}" srcOrd="10" destOrd="0" presId="urn:microsoft.com/office/officeart/2005/8/layout/chevron2"/>
    <dgm:cxn modelId="{C1845649-EE84-41C6-8A8D-6343EA8899F1}" type="presParOf" srcId="{426C4D60-5EA1-49D5-824E-CF82C98F0EC8}" destId="{B7821692-5932-46C2-9883-DB74993F4EDA}" srcOrd="0" destOrd="0" presId="urn:microsoft.com/office/officeart/2005/8/layout/chevron2"/>
    <dgm:cxn modelId="{1E07E1B5-AD43-4201-95C9-B0766642A27A}" type="presParOf" srcId="{426C4D60-5EA1-49D5-824E-CF82C98F0EC8}" destId="{D7353A2F-8172-4021-A4BE-512B171E6DF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AD593-8086-4066-AECD-9A6E242D7B60}">
      <dsp:nvSpPr>
        <dsp:cNvPr id="0" name=""/>
        <dsp:cNvSpPr/>
      </dsp:nvSpPr>
      <dsp:spPr>
        <a:xfrm rot="5400000">
          <a:off x="-121430" y="122792"/>
          <a:ext cx="809539" cy="566677"/>
        </a:xfrm>
        <a:prstGeom prst="chevron">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1</a:t>
          </a:r>
        </a:p>
      </dsp:txBody>
      <dsp:txXfrm rot="-5400000">
        <a:off x="2" y="284700"/>
        <a:ext cx="566677" cy="242862"/>
      </dsp:txXfrm>
    </dsp:sp>
    <dsp:sp modelId="{759182C1-5CCE-41D6-81E4-9D8802C426AF}">
      <dsp:nvSpPr>
        <dsp:cNvPr id="0" name=""/>
        <dsp:cNvSpPr/>
      </dsp:nvSpPr>
      <dsp:spPr>
        <a:xfrm rot="5400000">
          <a:off x="4820838" y="-4252798"/>
          <a:ext cx="526200" cy="903452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FontTx/>
            <a:buNone/>
          </a:pPr>
          <a:r>
            <a:rPr lang="en-US" sz="3300" kern="1200" dirty="0"/>
            <a:t>Brief </a:t>
          </a:r>
          <a:r>
            <a:rPr lang="en-US" sz="3300" kern="1200" dirty="0" err="1"/>
            <a:t>hx</a:t>
          </a:r>
          <a:endParaRPr lang="en-US" sz="3300" kern="1200" dirty="0"/>
        </a:p>
      </dsp:txBody>
      <dsp:txXfrm rot="-5400000">
        <a:off x="566678" y="27049"/>
        <a:ext cx="9008835" cy="474826"/>
      </dsp:txXfrm>
    </dsp:sp>
    <dsp:sp modelId="{569D4BC7-62A3-4FDE-AE2E-FBD40381E514}">
      <dsp:nvSpPr>
        <dsp:cNvPr id="0" name=""/>
        <dsp:cNvSpPr/>
      </dsp:nvSpPr>
      <dsp:spPr>
        <a:xfrm rot="5400000">
          <a:off x="-121430" y="832938"/>
          <a:ext cx="809539" cy="566677"/>
        </a:xfrm>
        <a:prstGeom prst="chevron">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a:t>
          </a:r>
        </a:p>
      </dsp:txBody>
      <dsp:txXfrm rot="-5400000">
        <a:off x="2" y="994846"/>
        <a:ext cx="566677" cy="242862"/>
      </dsp:txXfrm>
    </dsp:sp>
    <dsp:sp modelId="{37160617-8113-4EA6-B4EB-0673BD4593A1}">
      <dsp:nvSpPr>
        <dsp:cNvPr id="0" name=""/>
        <dsp:cNvSpPr/>
      </dsp:nvSpPr>
      <dsp:spPr>
        <a:xfrm rot="5400000">
          <a:off x="4820838" y="-3542652"/>
          <a:ext cx="526200" cy="903452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None/>
          </a:pPr>
          <a:r>
            <a:rPr lang="en-US" sz="3300" kern="1200" dirty="0"/>
            <a:t>Bipolar Disorder and the Brain</a:t>
          </a:r>
        </a:p>
      </dsp:txBody>
      <dsp:txXfrm rot="-5400000">
        <a:off x="566678" y="737195"/>
        <a:ext cx="9008835" cy="474826"/>
      </dsp:txXfrm>
    </dsp:sp>
    <dsp:sp modelId="{1FC7BB1D-7376-454A-B025-DE6991E754F6}">
      <dsp:nvSpPr>
        <dsp:cNvPr id="0" name=""/>
        <dsp:cNvSpPr/>
      </dsp:nvSpPr>
      <dsp:spPr>
        <a:xfrm rot="5400000">
          <a:off x="-121430" y="1543084"/>
          <a:ext cx="809539" cy="566677"/>
        </a:xfrm>
        <a:prstGeom prst="chevron">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3</a:t>
          </a:r>
        </a:p>
      </dsp:txBody>
      <dsp:txXfrm rot="-5400000">
        <a:off x="2" y="1704992"/>
        <a:ext cx="566677" cy="242862"/>
      </dsp:txXfrm>
    </dsp:sp>
    <dsp:sp modelId="{A5B28E2F-0788-4994-88A0-51D28EA009F7}">
      <dsp:nvSpPr>
        <dsp:cNvPr id="0" name=""/>
        <dsp:cNvSpPr/>
      </dsp:nvSpPr>
      <dsp:spPr>
        <a:xfrm rot="5400000">
          <a:off x="4820838" y="-2832506"/>
          <a:ext cx="526200" cy="903452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None/>
          </a:pPr>
          <a:r>
            <a:rPr lang="en-US" sz="3300" kern="1200" dirty="0"/>
            <a:t>Symptoms</a:t>
          </a:r>
        </a:p>
      </dsp:txBody>
      <dsp:txXfrm rot="-5400000">
        <a:off x="566678" y="1447341"/>
        <a:ext cx="9008835" cy="474826"/>
      </dsp:txXfrm>
    </dsp:sp>
    <dsp:sp modelId="{E669FD24-82F8-429F-B440-D60794E80307}">
      <dsp:nvSpPr>
        <dsp:cNvPr id="0" name=""/>
        <dsp:cNvSpPr/>
      </dsp:nvSpPr>
      <dsp:spPr>
        <a:xfrm rot="5400000">
          <a:off x="-121430" y="2253231"/>
          <a:ext cx="809539" cy="566677"/>
        </a:xfrm>
        <a:prstGeom prst="chevron">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3</a:t>
          </a:r>
        </a:p>
      </dsp:txBody>
      <dsp:txXfrm rot="-5400000">
        <a:off x="2" y="2415139"/>
        <a:ext cx="566677" cy="242862"/>
      </dsp:txXfrm>
    </dsp:sp>
    <dsp:sp modelId="{B79EEFB1-612C-45D8-AB54-3940035AFEC0}">
      <dsp:nvSpPr>
        <dsp:cNvPr id="0" name=""/>
        <dsp:cNvSpPr/>
      </dsp:nvSpPr>
      <dsp:spPr>
        <a:xfrm rot="5400000">
          <a:off x="4820838" y="-2122360"/>
          <a:ext cx="526200" cy="903452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None/>
          </a:pPr>
          <a:r>
            <a:rPr lang="en-US" sz="3300" kern="1200" dirty="0"/>
            <a:t>Diagnosing</a:t>
          </a:r>
        </a:p>
      </dsp:txBody>
      <dsp:txXfrm rot="-5400000">
        <a:off x="566678" y="2157487"/>
        <a:ext cx="9008835" cy="474826"/>
      </dsp:txXfrm>
    </dsp:sp>
    <dsp:sp modelId="{C93570DD-8670-47FC-BA26-C9880670FA99}">
      <dsp:nvSpPr>
        <dsp:cNvPr id="0" name=""/>
        <dsp:cNvSpPr/>
      </dsp:nvSpPr>
      <dsp:spPr>
        <a:xfrm rot="5400000">
          <a:off x="-121430" y="2963377"/>
          <a:ext cx="809539" cy="566677"/>
        </a:xfrm>
        <a:prstGeom prst="chevron">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a:t>
          </a:r>
        </a:p>
      </dsp:txBody>
      <dsp:txXfrm rot="-5400000">
        <a:off x="2" y="3125285"/>
        <a:ext cx="566677" cy="242862"/>
      </dsp:txXfrm>
    </dsp:sp>
    <dsp:sp modelId="{B40A3418-6C8E-478A-9397-E50C0702CC69}">
      <dsp:nvSpPr>
        <dsp:cNvPr id="0" name=""/>
        <dsp:cNvSpPr/>
      </dsp:nvSpPr>
      <dsp:spPr>
        <a:xfrm rot="5400000">
          <a:off x="4820838" y="-1412214"/>
          <a:ext cx="526200" cy="903452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None/>
          </a:pPr>
          <a:r>
            <a:rPr lang="en-US" sz="3300" kern="1200" dirty="0"/>
            <a:t>Treatment: Planning </a:t>
          </a:r>
        </a:p>
      </dsp:txBody>
      <dsp:txXfrm rot="-5400000">
        <a:off x="566678" y="2867633"/>
        <a:ext cx="9008835" cy="474826"/>
      </dsp:txXfrm>
    </dsp:sp>
    <dsp:sp modelId="{B7821692-5932-46C2-9883-DB74993F4EDA}">
      <dsp:nvSpPr>
        <dsp:cNvPr id="0" name=""/>
        <dsp:cNvSpPr/>
      </dsp:nvSpPr>
      <dsp:spPr>
        <a:xfrm rot="5400000">
          <a:off x="-121430" y="3673523"/>
          <a:ext cx="809539" cy="566677"/>
        </a:xfrm>
        <a:prstGeom prst="chevron">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3</a:t>
          </a:r>
        </a:p>
      </dsp:txBody>
      <dsp:txXfrm rot="-5400000">
        <a:off x="2" y="3835431"/>
        <a:ext cx="566677" cy="242862"/>
      </dsp:txXfrm>
    </dsp:sp>
    <dsp:sp modelId="{D7353A2F-8172-4021-A4BE-512B171E6DF5}">
      <dsp:nvSpPr>
        <dsp:cNvPr id="0" name=""/>
        <dsp:cNvSpPr/>
      </dsp:nvSpPr>
      <dsp:spPr>
        <a:xfrm rot="5400000">
          <a:off x="4820838" y="-702068"/>
          <a:ext cx="526200" cy="903452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None/>
          </a:pPr>
          <a:r>
            <a:rPr lang="en-US" sz="3300" kern="1200" dirty="0"/>
            <a:t>Evaluation</a:t>
          </a:r>
        </a:p>
      </dsp:txBody>
      <dsp:txXfrm rot="-5400000">
        <a:off x="566678" y="3577779"/>
        <a:ext cx="9008835" cy="4748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080D3-CDEC-40D8-A858-6FF96EB3616D}" type="datetimeFigureOut">
              <a:rPr lang="en-US" smtClean="0"/>
              <a:t>6/8/2018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357CA-459F-43BC-A876-1D2F9B5C5810}" type="slidenum">
              <a:rPr lang="en-US" smtClean="0"/>
              <a:t>‹#›</a:t>
            </a:fld>
            <a:endParaRPr lang="en-US"/>
          </a:p>
        </p:txBody>
      </p:sp>
    </p:spTree>
    <p:extLst>
      <p:ext uri="{BB962C8B-B14F-4D97-AF65-F5344CB8AC3E}">
        <p14:creationId xmlns:p14="http://schemas.microsoft.com/office/powerpoint/2010/main" val="280940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357CA-459F-43BC-A876-1D2F9B5C5810}" type="slidenum">
              <a:rPr lang="en-US" smtClean="0"/>
              <a:t>1</a:t>
            </a:fld>
            <a:endParaRPr lang="en-US"/>
          </a:p>
        </p:txBody>
      </p:sp>
    </p:spTree>
    <p:extLst>
      <p:ext uri="{BB962C8B-B14F-4D97-AF65-F5344CB8AC3E}">
        <p14:creationId xmlns:p14="http://schemas.microsoft.com/office/powerpoint/2010/main" val="221263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357CA-459F-43BC-A876-1D2F9B5C5810}" type="slidenum">
              <a:rPr lang="en-US" smtClean="0"/>
              <a:t>15</a:t>
            </a:fld>
            <a:endParaRPr lang="en-US"/>
          </a:p>
        </p:txBody>
      </p:sp>
    </p:spTree>
    <p:extLst>
      <p:ext uri="{BB962C8B-B14F-4D97-AF65-F5344CB8AC3E}">
        <p14:creationId xmlns:p14="http://schemas.microsoft.com/office/powerpoint/2010/main" val="236460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Mania with psychosis </a:t>
            </a:r>
          </a:p>
        </p:txBody>
      </p:sp>
      <p:sp>
        <p:nvSpPr>
          <p:cNvPr id="4" name="Slide Number Placeholder 3"/>
          <p:cNvSpPr>
            <a:spLocks noGrp="1"/>
          </p:cNvSpPr>
          <p:nvPr>
            <p:ph type="sldNum" sz="quarter" idx="10"/>
          </p:nvPr>
        </p:nvSpPr>
        <p:spPr/>
        <p:txBody>
          <a:bodyPr/>
          <a:lstStyle/>
          <a:p>
            <a:fld id="{6EF357CA-459F-43BC-A876-1D2F9B5C5810}" type="slidenum">
              <a:rPr lang="en-US" smtClean="0"/>
              <a:t>17</a:t>
            </a:fld>
            <a:endParaRPr lang="en-US"/>
          </a:p>
        </p:txBody>
      </p:sp>
    </p:spTree>
    <p:extLst>
      <p:ext uri="{BB962C8B-B14F-4D97-AF65-F5344CB8AC3E}">
        <p14:creationId xmlns:p14="http://schemas.microsoft.com/office/powerpoint/2010/main" val="1949195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Depressed mood is indicated subjectively or observation </a:t>
            </a:r>
          </a:p>
        </p:txBody>
      </p:sp>
      <p:sp>
        <p:nvSpPr>
          <p:cNvPr id="4" name="Slide Number Placeholder 3"/>
          <p:cNvSpPr>
            <a:spLocks noGrp="1"/>
          </p:cNvSpPr>
          <p:nvPr>
            <p:ph type="sldNum" sz="quarter" idx="10"/>
          </p:nvPr>
        </p:nvSpPr>
        <p:spPr/>
        <p:txBody>
          <a:bodyPr/>
          <a:lstStyle/>
          <a:p>
            <a:fld id="{6EF357CA-459F-43BC-A876-1D2F9B5C5810}" type="slidenum">
              <a:rPr lang="en-US" smtClean="0"/>
              <a:t>24</a:t>
            </a:fld>
            <a:endParaRPr lang="en-US"/>
          </a:p>
        </p:txBody>
      </p:sp>
    </p:spTree>
    <p:extLst>
      <p:ext uri="{BB962C8B-B14F-4D97-AF65-F5344CB8AC3E}">
        <p14:creationId xmlns:p14="http://schemas.microsoft.com/office/powerpoint/2010/main" val="317706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with psychosis </a:t>
            </a:r>
          </a:p>
        </p:txBody>
      </p:sp>
      <p:sp>
        <p:nvSpPr>
          <p:cNvPr id="4" name="Slide Number Placeholder 3"/>
          <p:cNvSpPr>
            <a:spLocks noGrp="1"/>
          </p:cNvSpPr>
          <p:nvPr>
            <p:ph type="sldNum" sz="quarter" idx="10"/>
          </p:nvPr>
        </p:nvSpPr>
        <p:spPr/>
        <p:txBody>
          <a:bodyPr/>
          <a:lstStyle/>
          <a:p>
            <a:fld id="{6EF357CA-459F-43BC-A876-1D2F9B5C5810}" type="slidenum">
              <a:rPr lang="en-US" smtClean="0"/>
              <a:t>31</a:t>
            </a:fld>
            <a:endParaRPr lang="en-US"/>
          </a:p>
        </p:txBody>
      </p:sp>
    </p:spTree>
    <p:extLst>
      <p:ext uri="{BB962C8B-B14F-4D97-AF65-F5344CB8AC3E}">
        <p14:creationId xmlns:p14="http://schemas.microsoft.com/office/powerpoint/2010/main" val="357001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357CA-459F-43BC-A876-1D2F9B5C5810}" type="slidenum">
              <a:rPr lang="en-US" smtClean="0"/>
              <a:t>33</a:t>
            </a:fld>
            <a:endParaRPr lang="en-US"/>
          </a:p>
        </p:txBody>
      </p:sp>
    </p:spTree>
    <p:extLst>
      <p:ext uri="{BB962C8B-B14F-4D97-AF65-F5344CB8AC3E}">
        <p14:creationId xmlns:p14="http://schemas.microsoft.com/office/powerpoint/2010/main" val="1152959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Moody</a:t>
            </a:r>
          </a:p>
        </p:txBody>
      </p:sp>
      <p:sp>
        <p:nvSpPr>
          <p:cNvPr id="4" name="Slide Number Placeholder 3"/>
          <p:cNvSpPr>
            <a:spLocks noGrp="1"/>
          </p:cNvSpPr>
          <p:nvPr>
            <p:ph type="sldNum" sz="quarter" idx="10"/>
          </p:nvPr>
        </p:nvSpPr>
        <p:spPr/>
        <p:txBody>
          <a:bodyPr/>
          <a:lstStyle/>
          <a:p>
            <a:fld id="{6EF357CA-459F-43BC-A876-1D2F9B5C5810}" type="slidenum">
              <a:rPr lang="en-US" smtClean="0"/>
              <a:t>34</a:t>
            </a:fld>
            <a:endParaRPr lang="en-US"/>
          </a:p>
        </p:txBody>
      </p:sp>
    </p:spTree>
    <p:extLst>
      <p:ext uri="{BB962C8B-B14F-4D97-AF65-F5344CB8AC3E}">
        <p14:creationId xmlns:p14="http://schemas.microsoft.com/office/powerpoint/2010/main" val="10860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is Cyclothymic </a:t>
            </a:r>
          </a:p>
        </p:txBody>
      </p:sp>
      <p:sp>
        <p:nvSpPr>
          <p:cNvPr id="4" name="Slide Number Placeholder 3"/>
          <p:cNvSpPr>
            <a:spLocks noGrp="1"/>
          </p:cNvSpPr>
          <p:nvPr>
            <p:ph type="sldNum" sz="quarter" idx="10"/>
          </p:nvPr>
        </p:nvSpPr>
        <p:spPr/>
        <p:txBody>
          <a:bodyPr/>
          <a:lstStyle/>
          <a:p>
            <a:fld id="{6EF357CA-459F-43BC-A876-1D2F9B5C5810}" type="slidenum">
              <a:rPr lang="en-US" smtClean="0"/>
              <a:t>35</a:t>
            </a:fld>
            <a:endParaRPr lang="en-US"/>
          </a:p>
        </p:txBody>
      </p:sp>
    </p:spTree>
    <p:extLst>
      <p:ext uri="{BB962C8B-B14F-4D97-AF65-F5344CB8AC3E}">
        <p14:creationId xmlns:p14="http://schemas.microsoft.com/office/powerpoint/2010/main" val="3624469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357CA-459F-43BC-A876-1D2F9B5C5810}" type="slidenum">
              <a:rPr lang="en-US" smtClean="0"/>
              <a:t>38</a:t>
            </a:fld>
            <a:endParaRPr lang="en-US"/>
          </a:p>
        </p:txBody>
      </p:sp>
    </p:spTree>
    <p:extLst>
      <p:ext uri="{BB962C8B-B14F-4D97-AF65-F5344CB8AC3E}">
        <p14:creationId xmlns:p14="http://schemas.microsoft.com/office/powerpoint/2010/main" val="154681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357CA-459F-43BC-A876-1D2F9B5C5810}" type="slidenum">
              <a:rPr lang="en-US" smtClean="0"/>
              <a:t>45</a:t>
            </a:fld>
            <a:endParaRPr lang="en-US"/>
          </a:p>
        </p:txBody>
      </p:sp>
    </p:spTree>
    <p:extLst>
      <p:ext uri="{BB962C8B-B14F-4D97-AF65-F5344CB8AC3E}">
        <p14:creationId xmlns:p14="http://schemas.microsoft.com/office/powerpoint/2010/main" val="103420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357CA-459F-43BC-A876-1D2F9B5C5810}" type="slidenum">
              <a:rPr lang="en-US" smtClean="0"/>
              <a:t>48</a:t>
            </a:fld>
            <a:endParaRPr lang="en-US"/>
          </a:p>
        </p:txBody>
      </p:sp>
    </p:spTree>
    <p:extLst>
      <p:ext uri="{BB962C8B-B14F-4D97-AF65-F5344CB8AC3E}">
        <p14:creationId xmlns:p14="http://schemas.microsoft.com/office/powerpoint/2010/main" val="251282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357CA-459F-43BC-A876-1D2F9B5C5810}" type="slidenum">
              <a:rPr lang="en-US" smtClean="0"/>
              <a:t>2</a:t>
            </a:fld>
            <a:endParaRPr lang="en-US"/>
          </a:p>
        </p:txBody>
      </p:sp>
    </p:spTree>
    <p:extLst>
      <p:ext uri="{BB962C8B-B14F-4D97-AF65-F5344CB8AC3E}">
        <p14:creationId xmlns:p14="http://schemas.microsoft.com/office/powerpoint/2010/main" val="1903386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357CA-459F-43BC-A876-1D2F9B5C5810}" type="slidenum">
              <a:rPr lang="en-US" smtClean="0"/>
              <a:t>50</a:t>
            </a:fld>
            <a:endParaRPr lang="en-US"/>
          </a:p>
        </p:txBody>
      </p:sp>
    </p:spTree>
    <p:extLst>
      <p:ext uri="{BB962C8B-B14F-4D97-AF65-F5344CB8AC3E}">
        <p14:creationId xmlns:p14="http://schemas.microsoft.com/office/powerpoint/2010/main" val="3634457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357CA-459F-43BC-A876-1D2F9B5C5810}" type="slidenum">
              <a:rPr lang="en-US" smtClean="0"/>
              <a:t>51</a:t>
            </a:fld>
            <a:endParaRPr lang="en-US"/>
          </a:p>
        </p:txBody>
      </p:sp>
    </p:spTree>
    <p:extLst>
      <p:ext uri="{BB962C8B-B14F-4D97-AF65-F5344CB8AC3E}">
        <p14:creationId xmlns:p14="http://schemas.microsoft.com/office/powerpoint/2010/main" val="3053765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CYCLOTHYMIA:</a:t>
            </a:r>
          </a:p>
          <a:p>
            <a:r>
              <a:rPr lang="en-US" dirty="0"/>
              <a:t>Alternating </a:t>
            </a:r>
            <a:r>
              <a:rPr lang="en-US" dirty="0" err="1"/>
              <a:t>dysthmia</a:t>
            </a:r>
            <a:r>
              <a:rPr lang="en-US" dirty="0"/>
              <a:t> or hypomania, chronic</a:t>
            </a:r>
          </a:p>
        </p:txBody>
      </p:sp>
      <p:sp>
        <p:nvSpPr>
          <p:cNvPr id="4" name="Slide Number Placeholder 3"/>
          <p:cNvSpPr>
            <a:spLocks noGrp="1"/>
          </p:cNvSpPr>
          <p:nvPr>
            <p:ph type="sldNum" sz="quarter" idx="10"/>
          </p:nvPr>
        </p:nvSpPr>
        <p:spPr/>
        <p:txBody>
          <a:bodyPr/>
          <a:lstStyle/>
          <a:p>
            <a:fld id="{6EF357CA-459F-43BC-A876-1D2F9B5C5810}" type="slidenum">
              <a:rPr lang="en-US" smtClean="0"/>
              <a:t>53</a:t>
            </a:fld>
            <a:endParaRPr lang="en-US"/>
          </a:p>
        </p:txBody>
      </p:sp>
    </p:spTree>
    <p:extLst>
      <p:ext uri="{BB962C8B-B14F-4D97-AF65-F5344CB8AC3E}">
        <p14:creationId xmlns:p14="http://schemas.microsoft.com/office/powerpoint/2010/main" val="302902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patient would likely meet criteria in DSM-5 for borderline personality disorder, but her level of personality functioning might be rated as less impaired than that of the more typical borderline patient, with enhanced prospects for successful treatment.</a:t>
            </a:r>
          </a:p>
        </p:txBody>
      </p:sp>
      <p:sp>
        <p:nvSpPr>
          <p:cNvPr id="4" name="Slide Number Placeholder 3"/>
          <p:cNvSpPr>
            <a:spLocks noGrp="1"/>
          </p:cNvSpPr>
          <p:nvPr>
            <p:ph type="sldNum" sz="quarter" idx="10"/>
          </p:nvPr>
        </p:nvSpPr>
        <p:spPr/>
        <p:txBody>
          <a:bodyPr/>
          <a:lstStyle/>
          <a:p>
            <a:fld id="{6EF357CA-459F-43BC-A876-1D2F9B5C5810}" type="slidenum">
              <a:rPr lang="en-US" smtClean="0"/>
              <a:t>54</a:t>
            </a:fld>
            <a:endParaRPr lang="en-US"/>
          </a:p>
        </p:txBody>
      </p:sp>
    </p:spTree>
    <p:extLst>
      <p:ext uri="{BB962C8B-B14F-4D97-AF65-F5344CB8AC3E}">
        <p14:creationId xmlns:p14="http://schemas.microsoft.com/office/powerpoint/2010/main" val="267030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 that century, </a:t>
            </a:r>
            <a:r>
              <a:rPr lang="en-US" dirty="0" err="1"/>
              <a:t>Theophilus</a:t>
            </a:r>
            <a:r>
              <a:rPr lang="en-US" dirty="0"/>
              <a:t> </a:t>
            </a:r>
            <a:r>
              <a:rPr lang="en-US" dirty="0" err="1"/>
              <a:t>Bonet</a:t>
            </a:r>
            <a:r>
              <a:rPr lang="en-US" dirty="0"/>
              <a:t> published a great work titled “</a:t>
            </a:r>
            <a:r>
              <a:rPr lang="en-US" dirty="0" err="1"/>
              <a:t>Sepuchretum</a:t>
            </a:r>
            <a:r>
              <a:rPr lang="en-US" dirty="0"/>
              <a:t>,” a text that drew from his experience performing 3,000 autopsies. In it, he linked mania and melancholy in a condition called “</a:t>
            </a:r>
            <a:r>
              <a:rPr lang="en-US" dirty="0" err="1"/>
              <a:t>manico-melancolicus</a:t>
            </a:r>
            <a:r>
              <a:rPr lang="en-US" dirty="0"/>
              <a:t>.” The first time depression and mania were connected in one disorder </a:t>
            </a:r>
          </a:p>
          <a:p>
            <a:endParaRPr lang="en-US" dirty="0"/>
          </a:p>
          <a:p>
            <a:r>
              <a:rPr lang="en-US" dirty="0"/>
              <a:t>French psychiatrist Jean-Pierre </a:t>
            </a:r>
            <a:r>
              <a:rPr lang="en-US" dirty="0" err="1"/>
              <a:t>Falret</a:t>
            </a:r>
            <a:r>
              <a:rPr lang="en-US" dirty="0"/>
              <a:t> published an article in 1851 describing what he called “la </a:t>
            </a:r>
            <a:r>
              <a:rPr lang="en-US" dirty="0" err="1"/>
              <a:t>folie</a:t>
            </a:r>
            <a:r>
              <a:rPr lang="en-US" dirty="0"/>
              <a:t> </a:t>
            </a:r>
            <a:r>
              <a:rPr lang="en-US" dirty="0" err="1"/>
              <a:t>circulaire</a:t>
            </a:r>
            <a:r>
              <a:rPr lang="en-US" dirty="0"/>
              <a:t>,” which translates to circular insanity. The article details people switching through severe depression and manic excitement, and is considered to be the first documented diagnosis of bipolar disorder.</a:t>
            </a:r>
          </a:p>
          <a:p>
            <a:endParaRPr lang="en-US" dirty="0"/>
          </a:p>
          <a:p>
            <a:r>
              <a:rPr lang="en-US" dirty="0"/>
              <a:t>In addition to making the first diagnosis, </a:t>
            </a:r>
            <a:r>
              <a:rPr lang="en-US" dirty="0" err="1"/>
              <a:t>Falret</a:t>
            </a:r>
            <a:r>
              <a:rPr lang="en-US" dirty="0"/>
              <a:t> also noted the genetic connection in bipolar disorder, something medical professionals still support to this day.</a:t>
            </a:r>
          </a:p>
          <a:p>
            <a:endParaRPr lang="en-US" dirty="0"/>
          </a:p>
          <a:p>
            <a:r>
              <a:rPr lang="en-US" dirty="0"/>
              <a:t>The history of bipolar disorder changed with Emil Kraepelin, a German psychiatrist who broke away from Sigmund Freud’s theory that society and the suppression of desires played a large role in mental illness. Kraepelin recognized biological causes of mental illnesses. He’s believed to be the first person to seriously study mental illness. Kraepelin’s “Manic Depressive Insanity and Paranoia” in 1921 detailed the difference between manic-depressive and praecox, which is now known as schizophrenia. His classification of mental disorders remains the basis used by professional associations today.</a:t>
            </a:r>
          </a:p>
        </p:txBody>
      </p:sp>
      <p:sp>
        <p:nvSpPr>
          <p:cNvPr id="4" name="Slide Number Placeholder 3"/>
          <p:cNvSpPr>
            <a:spLocks noGrp="1"/>
          </p:cNvSpPr>
          <p:nvPr>
            <p:ph type="sldNum" sz="quarter" idx="10"/>
          </p:nvPr>
        </p:nvSpPr>
        <p:spPr/>
        <p:txBody>
          <a:bodyPr/>
          <a:lstStyle/>
          <a:p>
            <a:fld id="{6EF357CA-459F-43BC-A876-1D2F9B5C5810}" type="slidenum">
              <a:rPr lang="en-US" smtClean="0"/>
              <a:t>3</a:t>
            </a:fld>
            <a:endParaRPr lang="en-US"/>
          </a:p>
        </p:txBody>
      </p:sp>
    </p:spTree>
    <p:extLst>
      <p:ext uri="{BB962C8B-B14F-4D97-AF65-F5344CB8AC3E}">
        <p14:creationId xmlns:p14="http://schemas.microsoft.com/office/powerpoint/2010/main" val="146288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357CA-459F-43BC-A876-1D2F9B5C5810}" type="slidenum">
              <a:rPr lang="en-US" smtClean="0"/>
              <a:t>4</a:t>
            </a:fld>
            <a:endParaRPr lang="en-US"/>
          </a:p>
        </p:txBody>
      </p:sp>
    </p:spTree>
    <p:extLst>
      <p:ext uri="{BB962C8B-B14F-4D97-AF65-F5344CB8AC3E}">
        <p14:creationId xmlns:p14="http://schemas.microsoft.com/office/powerpoint/2010/main" val="346221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357CA-459F-43BC-A876-1D2F9B5C5810}" type="slidenum">
              <a:rPr lang="en-US" smtClean="0"/>
              <a:t>5</a:t>
            </a:fld>
            <a:endParaRPr lang="en-US"/>
          </a:p>
        </p:txBody>
      </p:sp>
    </p:spTree>
    <p:extLst>
      <p:ext uri="{BB962C8B-B14F-4D97-AF65-F5344CB8AC3E}">
        <p14:creationId xmlns:p14="http://schemas.microsoft.com/office/powerpoint/2010/main" val="1155886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357CA-459F-43BC-A876-1D2F9B5C5810}" type="slidenum">
              <a:rPr lang="en-US" smtClean="0"/>
              <a:t>7</a:t>
            </a:fld>
            <a:endParaRPr lang="en-US"/>
          </a:p>
        </p:txBody>
      </p:sp>
    </p:spTree>
    <p:extLst>
      <p:ext uri="{BB962C8B-B14F-4D97-AF65-F5344CB8AC3E}">
        <p14:creationId xmlns:p14="http://schemas.microsoft.com/office/powerpoint/2010/main" val="2633906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357CA-459F-43BC-A876-1D2F9B5C5810}" type="slidenum">
              <a:rPr lang="en-US" smtClean="0"/>
              <a:t>11</a:t>
            </a:fld>
            <a:endParaRPr lang="en-US"/>
          </a:p>
        </p:txBody>
      </p:sp>
    </p:spTree>
    <p:extLst>
      <p:ext uri="{BB962C8B-B14F-4D97-AF65-F5344CB8AC3E}">
        <p14:creationId xmlns:p14="http://schemas.microsoft.com/office/powerpoint/2010/main" val="1165888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357CA-459F-43BC-A876-1D2F9B5C5810}" type="slidenum">
              <a:rPr lang="en-US" smtClean="0"/>
              <a:t>13</a:t>
            </a:fld>
            <a:endParaRPr lang="en-US"/>
          </a:p>
        </p:txBody>
      </p:sp>
    </p:spTree>
    <p:extLst>
      <p:ext uri="{BB962C8B-B14F-4D97-AF65-F5344CB8AC3E}">
        <p14:creationId xmlns:p14="http://schemas.microsoft.com/office/powerpoint/2010/main" val="4151156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357CA-459F-43BC-A876-1D2F9B5C5810}" type="slidenum">
              <a:rPr lang="en-US" smtClean="0"/>
              <a:t>14</a:t>
            </a:fld>
            <a:endParaRPr lang="en-US"/>
          </a:p>
        </p:txBody>
      </p:sp>
    </p:spTree>
    <p:extLst>
      <p:ext uri="{BB962C8B-B14F-4D97-AF65-F5344CB8AC3E}">
        <p14:creationId xmlns:p14="http://schemas.microsoft.com/office/powerpoint/2010/main" val="4093383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D6EE87-EBD5-4F12-A48A-63ACA297AC8F}" type="datetimeFigureOut">
              <a:rPr lang="en-US" smtClean="0"/>
              <a:t>6/8/2018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27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661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671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042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0266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695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292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734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45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5049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541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01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10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38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8571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30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98522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6/8/2018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29897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F3BEnhxWWxU" TargetMode="External"/><Relationship Id="rId4" Type="http://schemas.openxmlformats.org/officeDocument/2006/relationships/hyperlink" Target="https://www.youtube.com/watch?v=F3BEnhxWWxU&amp;t=1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DrzvsRqlgdc"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fn-KxoVCZyI"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7PuJKw4SHl0" TargetMode="Externa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WTFD_uhIUcI"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icd10data.com/ICD10CM/Codes/F01-F99/F30-F39/F3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drugs.com/condition/bipolar-disorder.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everydayhealth.com/bipolar-disorder/bipolar-disorder-and-gender-differences.aspx" TargetMode="External"/><Relationship Id="rId2" Type="http://schemas.openxmlformats.org/officeDocument/2006/relationships/hyperlink" Target="https://www.healthline.com/health/bipolar-disorder/history-bipolar" TargetMode="External"/><Relationship Id="rId1" Type="http://schemas.openxmlformats.org/officeDocument/2006/relationships/slideLayout" Target="../slideLayouts/slideLayout2.xml"/><Relationship Id="rId5" Type="http://schemas.openxmlformats.org/officeDocument/2006/relationships/hyperlink" Target="https://www.psychologytoday.com/us/therapy-types/dialectical-behavior-therapy" TargetMode="External"/><Relationship Id="rId4" Type="http://schemas.openxmlformats.org/officeDocument/2006/relationships/hyperlink" Target="https://www.bipolar-lives.com/bipolar-brain-imaging.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YmGf_j5Byg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8C90-6EA4-4DF9-AD7C-E8E840CDEE2A}"/>
              </a:ext>
            </a:extLst>
          </p:cNvPr>
          <p:cNvSpPr>
            <a:spLocks noGrp="1"/>
          </p:cNvSpPr>
          <p:nvPr>
            <p:ph type="ctrTitle"/>
          </p:nvPr>
        </p:nvSpPr>
        <p:spPr/>
        <p:txBody>
          <a:bodyPr/>
          <a:lstStyle/>
          <a:p>
            <a:r>
              <a:rPr lang="en-US" dirty="0"/>
              <a:t>Diagnosing and Treating Bipolar Disorder</a:t>
            </a:r>
          </a:p>
        </p:txBody>
      </p:sp>
      <p:sp>
        <p:nvSpPr>
          <p:cNvPr id="3" name="Subtitle 2">
            <a:extLst>
              <a:ext uri="{FF2B5EF4-FFF2-40B4-BE49-F238E27FC236}">
                <a16:creationId xmlns:a16="http://schemas.microsoft.com/office/drawing/2014/main" id="{395713C5-CCBF-42CC-9487-5250B3AE7EC1}"/>
              </a:ext>
            </a:extLst>
          </p:cNvPr>
          <p:cNvSpPr>
            <a:spLocks noGrp="1"/>
          </p:cNvSpPr>
          <p:nvPr>
            <p:ph type="subTitle" idx="1"/>
          </p:nvPr>
        </p:nvSpPr>
        <p:spPr/>
        <p:txBody>
          <a:bodyPr/>
          <a:lstStyle/>
          <a:p>
            <a:r>
              <a:rPr lang="en-US" dirty="0"/>
              <a:t>Dr. Nakieta Lankster</a:t>
            </a:r>
          </a:p>
        </p:txBody>
      </p:sp>
    </p:spTree>
    <p:extLst>
      <p:ext uri="{BB962C8B-B14F-4D97-AF65-F5344CB8AC3E}">
        <p14:creationId xmlns:p14="http://schemas.microsoft.com/office/powerpoint/2010/main" val="67022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DCB3-A811-43C8-8DC6-1AAB15F002C3}"/>
              </a:ext>
            </a:extLst>
          </p:cNvPr>
          <p:cNvSpPr>
            <a:spLocks noGrp="1"/>
          </p:cNvSpPr>
          <p:nvPr>
            <p:ph type="ctrTitle"/>
          </p:nvPr>
        </p:nvSpPr>
        <p:spPr/>
        <p:txBody>
          <a:bodyPr/>
          <a:lstStyle/>
          <a:p>
            <a:r>
              <a:rPr lang="en-US" dirty="0"/>
              <a:t>Elevated Mood </a:t>
            </a:r>
          </a:p>
        </p:txBody>
      </p:sp>
      <p:sp>
        <p:nvSpPr>
          <p:cNvPr id="3" name="Content Placeholder 2">
            <a:extLst>
              <a:ext uri="{FF2B5EF4-FFF2-40B4-BE49-F238E27FC236}">
                <a16:creationId xmlns:a16="http://schemas.microsoft.com/office/drawing/2014/main" id="{7FFB160F-CDBD-4633-A883-755722FEBE70}"/>
              </a:ext>
            </a:extLst>
          </p:cNvPr>
          <p:cNvSpPr>
            <a:spLocks noGrp="1"/>
          </p:cNvSpPr>
          <p:nvPr>
            <p:ph type="subTitle" idx="1"/>
          </p:nvPr>
        </p:nvSpPr>
        <p:spPr/>
        <p:txBody>
          <a:bodyPr/>
          <a:lstStyle/>
          <a:p>
            <a:pPr marL="0" indent="0" algn="ctr">
              <a:buNone/>
            </a:pPr>
            <a:r>
              <a:rPr lang="en-US" dirty="0"/>
              <a:t>A component of euphoria. Intense feelings of well being or happiness </a:t>
            </a:r>
          </a:p>
          <a:p>
            <a:pPr marL="0" indent="0">
              <a:buNone/>
            </a:pPr>
            <a:endParaRPr lang="en-US" dirty="0"/>
          </a:p>
        </p:txBody>
      </p:sp>
    </p:spTree>
    <p:extLst>
      <p:ext uri="{BB962C8B-B14F-4D97-AF65-F5344CB8AC3E}">
        <p14:creationId xmlns:p14="http://schemas.microsoft.com/office/powerpoint/2010/main" val="184735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D50A0B-879D-4CF4-BAE9-B586D7438853}"/>
              </a:ext>
            </a:extLst>
          </p:cNvPr>
          <p:cNvSpPr>
            <a:spLocks noGrp="1"/>
          </p:cNvSpPr>
          <p:nvPr>
            <p:ph type="title"/>
          </p:nvPr>
        </p:nvSpPr>
        <p:spPr/>
        <p:txBody>
          <a:bodyPr/>
          <a:lstStyle/>
          <a:p>
            <a:r>
              <a:rPr lang="en-US" dirty="0"/>
              <a:t>Symptoms: Manic Episode </a:t>
            </a:r>
          </a:p>
        </p:txBody>
      </p:sp>
      <p:sp>
        <p:nvSpPr>
          <p:cNvPr id="8" name="Content Placeholder 7">
            <a:extLst>
              <a:ext uri="{FF2B5EF4-FFF2-40B4-BE49-F238E27FC236}">
                <a16:creationId xmlns:a16="http://schemas.microsoft.com/office/drawing/2014/main" id="{02111F65-41E4-43AC-8BD5-12716D2DDB6D}"/>
              </a:ext>
            </a:extLst>
          </p:cNvPr>
          <p:cNvSpPr>
            <a:spLocks noGrp="1"/>
          </p:cNvSpPr>
          <p:nvPr>
            <p:ph idx="1"/>
          </p:nvPr>
        </p:nvSpPr>
        <p:spPr>
          <a:xfrm>
            <a:off x="757646" y="3161211"/>
            <a:ext cx="10646228" cy="1110343"/>
          </a:xfrm>
        </p:spPr>
        <p:txBody>
          <a:bodyPr>
            <a:normAutofit lnSpcReduction="10000"/>
          </a:bodyPr>
          <a:lstStyle/>
          <a:p>
            <a:pPr marL="0" indent="0">
              <a:buNone/>
            </a:pPr>
            <a:r>
              <a:rPr lang="en-US" dirty="0"/>
              <a:t>During the period of mood disturbance and increased energy or activity 3 or more (4 if the mood is only irritable) are present to a significant degree and represent a noticeable change in behavior. </a:t>
            </a:r>
          </a:p>
        </p:txBody>
      </p:sp>
      <p:sp>
        <p:nvSpPr>
          <p:cNvPr id="9" name="Text Placeholder 3">
            <a:extLst>
              <a:ext uri="{FF2B5EF4-FFF2-40B4-BE49-F238E27FC236}">
                <a16:creationId xmlns:a16="http://schemas.microsoft.com/office/drawing/2014/main" id="{6DA8C43F-20C9-4D81-814D-3E2D823ED58E}"/>
              </a:ext>
            </a:extLst>
          </p:cNvPr>
          <p:cNvSpPr txBox="1">
            <a:spLocks/>
          </p:cNvSpPr>
          <p:nvPr/>
        </p:nvSpPr>
        <p:spPr>
          <a:xfrm>
            <a:off x="3718718" y="2671671"/>
            <a:ext cx="4754563" cy="62016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B</a:t>
            </a:r>
          </a:p>
        </p:txBody>
      </p:sp>
      <p:sp>
        <p:nvSpPr>
          <p:cNvPr id="10" name="TextBox 9">
            <a:extLst>
              <a:ext uri="{FF2B5EF4-FFF2-40B4-BE49-F238E27FC236}">
                <a16:creationId xmlns:a16="http://schemas.microsoft.com/office/drawing/2014/main" id="{15EB49A0-A024-48CE-9CBA-ED4278AAA763}"/>
              </a:ext>
            </a:extLst>
          </p:cNvPr>
          <p:cNvSpPr txBox="1"/>
          <p:nvPr/>
        </p:nvSpPr>
        <p:spPr>
          <a:xfrm>
            <a:off x="742406" y="4167052"/>
            <a:ext cx="5338354" cy="2022092"/>
          </a:xfrm>
          <a:prstGeom prst="rect">
            <a:avLst/>
          </a:prstGeom>
          <a:noFill/>
        </p:spPr>
        <p:txBody>
          <a:bodyPr wrap="square" rtlCol="0">
            <a:spAutoFit/>
          </a:bodyPr>
          <a:lstStyle/>
          <a:p>
            <a:pPr marL="285750" lvl="0" indent="-285750">
              <a:spcBef>
                <a:spcPct val="20000"/>
              </a:spcBef>
              <a:spcAft>
                <a:spcPts val="600"/>
              </a:spcAft>
              <a:buClr>
                <a:srgbClr val="83992A"/>
              </a:buClr>
              <a:buSzPct val="115000"/>
              <a:buFont typeface="Arial"/>
              <a:buChar char="•"/>
            </a:pPr>
            <a:r>
              <a:rPr lang="en-US" sz="2400" dirty="0">
                <a:solidFill>
                  <a:prstClr val="black">
                    <a:lumMod val="85000"/>
                    <a:lumOff val="15000"/>
                  </a:prstClr>
                </a:solidFill>
              </a:rPr>
              <a:t>Inflated self-esteem or </a:t>
            </a:r>
            <a:r>
              <a:rPr lang="en-US" sz="2400" dirty="0">
                <a:solidFill>
                  <a:prstClr val="black">
                    <a:lumMod val="85000"/>
                    <a:lumOff val="15000"/>
                  </a:prstClr>
                </a:solidFill>
                <a:hlinkClick r:id="rId3" action="ppaction://hlinksldjump"/>
              </a:rPr>
              <a:t>grandiosity</a:t>
            </a:r>
            <a:r>
              <a:rPr lang="en-US" sz="2400" dirty="0">
                <a:solidFill>
                  <a:prstClr val="black">
                    <a:lumMod val="85000"/>
                    <a:lumOff val="15000"/>
                  </a:prstClr>
                </a:solidFill>
              </a:rPr>
              <a:t> </a:t>
            </a:r>
          </a:p>
          <a:p>
            <a:pPr marL="285750" lvl="0" indent="-285750">
              <a:spcBef>
                <a:spcPct val="20000"/>
              </a:spcBef>
              <a:spcAft>
                <a:spcPts val="600"/>
              </a:spcAft>
              <a:buClr>
                <a:srgbClr val="83992A"/>
              </a:buClr>
              <a:buSzPct val="115000"/>
              <a:buFont typeface="Arial"/>
              <a:buChar char="•"/>
            </a:pPr>
            <a:r>
              <a:rPr lang="en-US" sz="2400" dirty="0">
                <a:solidFill>
                  <a:prstClr val="black">
                    <a:lumMod val="85000"/>
                    <a:lumOff val="15000"/>
                  </a:prstClr>
                </a:solidFill>
              </a:rPr>
              <a:t>Decreased need for sleep</a:t>
            </a:r>
          </a:p>
          <a:p>
            <a:pPr marL="285750" lvl="0" indent="-285750">
              <a:spcBef>
                <a:spcPct val="20000"/>
              </a:spcBef>
              <a:spcAft>
                <a:spcPts val="600"/>
              </a:spcAft>
              <a:buClr>
                <a:srgbClr val="83992A"/>
              </a:buClr>
              <a:buSzPct val="115000"/>
              <a:buFont typeface="Arial"/>
              <a:buChar char="•"/>
            </a:pPr>
            <a:r>
              <a:rPr lang="en-US" sz="2400" dirty="0">
                <a:solidFill>
                  <a:prstClr val="black">
                    <a:lumMod val="85000"/>
                    <a:lumOff val="15000"/>
                  </a:prstClr>
                </a:solidFill>
              </a:rPr>
              <a:t>More talkative</a:t>
            </a:r>
          </a:p>
          <a:p>
            <a:pPr marL="285750" lvl="0" indent="-285750">
              <a:spcBef>
                <a:spcPct val="20000"/>
              </a:spcBef>
              <a:spcAft>
                <a:spcPts val="600"/>
              </a:spcAft>
              <a:buClr>
                <a:srgbClr val="83992A"/>
              </a:buClr>
              <a:buSzPct val="115000"/>
              <a:buFont typeface="Arial"/>
              <a:buChar char="•"/>
            </a:pPr>
            <a:r>
              <a:rPr lang="en-US" sz="2400" dirty="0">
                <a:solidFill>
                  <a:prstClr val="black">
                    <a:lumMod val="85000"/>
                    <a:lumOff val="15000"/>
                  </a:prstClr>
                </a:solidFill>
                <a:hlinkClick r:id="rId4" action="ppaction://hlinksldjump"/>
              </a:rPr>
              <a:t>Flight of ideas </a:t>
            </a:r>
            <a:endParaRPr lang="en-US" sz="2400" dirty="0">
              <a:solidFill>
                <a:prstClr val="black">
                  <a:lumMod val="85000"/>
                  <a:lumOff val="15000"/>
                </a:prstClr>
              </a:solidFill>
            </a:endParaRPr>
          </a:p>
        </p:txBody>
      </p:sp>
      <p:sp>
        <p:nvSpPr>
          <p:cNvPr id="11" name="TextBox 10">
            <a:extLst>
              <a:ext uri="{FF2B5EF4-FFF2-40B4-BE49-F238E27FC236}">
                <a16:creationId xmlns:a16="http://schemas.microsoft.com/office/drawing/2014/main" id="{B79F4A49-52A0-4707-9C0A-D8313FF1F9C5}"/>
              </a:ext>
            </a:extLst>
          </p:cNvPr>
          <p:cNvSpPr txBox="1"/>
          <p:nvPr/>
        </p:nvSpPr>
        <p:spPr>
          <a:xfrm>
            <a:off x="5442858" y="4167052"/>
            <a:ext cx="5961016" cy="1871282"/>
          </a:xfrm>
          <a:prstGeom prst="rect">
            <a:avLst/>
          </a:prstGeom>
          <a:noFill/>
        </p:spPr>
        <p:txBody>
          <a:bodyPr wrap="square" rtlCol="0">
            <a:spAutoFit/>
          </a:bodyPr>
          <a:lstStyle/>
          <a:p>
            <a:pPr marL="285750" lvl="0" indent="-285750">
              <a:spcBef>
                <a:spcPct val="20000"/>
              </a:spcBef>
              <a:spcAft>
                <a:spcPts val="600"/>
              </a:spcAft>
              <a:buClr>
                <a:srgbClr val="83992A"/>
              </a:buClr>
              <a:buSzPct val="115000"/>
              <a:buFont typeface="Arial"/>
              <a:buChar char="•"/>
            </a:pPr>
            <a:r>
              <a:rPr lang="en-US" sz="2400" dirty="0">
                <a:solidFill>
                  <a:prstClr val="black">
                    <a:lumMod val="85000"/>
                    <a:lumOff val="15000"/>
                  </a:prstClr>
                </a:solidFill>
              </a:rPr>
              <a:t>Distractibility </a:t>
            </a:r>
          </a:p>
          <a:p>
            <a:pPr marL="285750" lvl="0" indent="-285750">
              <a:spcBef>
                <a:spcPct val="20000"/>
              </a:spcBef>
              <a:spcAft>
                <a:spcPts val="600"/>
              </a:spcAft>
              <a:buClr>
                <a:srgbClr val="83992A"/>
              </a:buClr>
              <a:buSzPct val="115000"/>
              <a:buFont typeface="Arial"/>
              <a:buChar char="•"/>
            </a:pPr>
            <a:r>
              <a:rPr lang="en-US" sz="2400" dirty="0">
                <a:solidFill>
                  <a:prstClr val="black">
                    <a:lumMod val="85000"/>
                    <a:lumOff val="15000"/>
                  </a:prstClr>
                </a:solidFill>
              </a:rPr>
              <a:t>Increase in goal directed activity </a:t>
            </a:r>
          </a:p>
          <a:p>
            <a:pPr marL="285750" lvl="0" indent="-285750">
              <a:spcBef>
                <a:spcPct val="20000"/>
              </a:spcBef>
              <a:spcAft>
                <a:spcPts val="600"/>
              </a:spcAft>
              <a:buClr>
                <a:srgbClr val="83992A"/>
              </a:buClr>
              <a:buSzPct val="115000"/>
              <a:buFont typeface="Arial"/>
              <a:buChar char="•"/>
            </a:pPr>
            <a:r>
              <a:rPr lang="en-US" sz="2400" dirty="0">
                <a:solidFill>
                  <a:prstClr val="black">
                    <a:lumMod val="85000"/>
                    <a:lumOff val="15000"/>
                  </a:prstClr>
                </a:solidFill>
              </a:rPr>
              <a:t>Excessive involvement in activities that have a high potential for painful consequences </a:t>
            </a:r>
          </a:p>
        </p:txBody>
      </p:sp>
      <p:sp>
        <p:nvSpPr>
          <p:cNvPr id="12" name="TextBox 11">
            <a:extLst>
              <a:ext uri="{FF2B5EF4-FFF2-40B4-BE49-F238E27FC236}">
                <a16:creationId xmlns:a16="http://schemas.microsoft.com/office/drawing/2014/main" id="{F4A1F25A-BC9A-4315-A59E-C3934DADD041}"/>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46850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39D6-0233-4FF5-8658-A68DB4993C04}"/>
              </a:ext>
            </a:extLst>
          </p:cNvPr>
          <p:cNvSpPr>
            <a:spLocks noGrp="1"/>
          </p:cNvSpPr>
          <p:nvPr>
            <p:ph type="ctrTitle"/>
          </p:nvPr>
        </p:nvSpPr>
        <p:spPr/>
        <p:txBody>
          <a:bodyPr/>
          <a:lstStyle/>
          <a:p>
            <a:r>
              <a:rPr lang="en-US" dirty="0"/>
              <a:t>Flight of ideas</a:t>
            </a:r>
          </a:p>
        </p:txBody>
      </p:sp>
      <p:sp>
        <p:nvSpPr>
          <p:cNvPr id="3" name="Content Placeholder 2">
            <a:extLst>
              <a:ext uri="{FF2B5EF4-FFF2-40B4-BE49-F238E27FC236}">
                <a16:creationId xmlns:a16="http://schemas.microsoft.com/office/drawing/2014/main" id="{68E1BAFA-C484-4216-AB3A-8652AA142003}"/>
              </a:ext>
            </a:extLst>
          </p:cNvPr>
          <p:cNvSpPr>
            <a:spLocks noGrp="1"/>
          </p:cNvSpPr>
          <p:nvPr>
            <p:ph type="subTitle" idx="1"/>
          </p:nvPr>
        </p:nvSpPr>
        <p:spPr/>
        <p:txBody>
          <a:bodyPr/>
          <a:lstStyle/>
          <a:p>
            <a:pPr marL="0" indent="0" algn="ctr">
              <a:buNone/>
            </a:pPr>
            <a:r>
              <a:rPr lang="en-US" dirty="0"/>
              <a:t>Speaking rapidly and jumping from one topic to another</a:t>
            </a:r>
          </a:p>
          <a:p>
            <a:pPr marL="0" indent="0">
              <a:buNone/>
            </a:pPr>
            <a:endParaRPr lang="en-US" dirty="0"/>
          </a:p>
        </p:txBody>
      </p:sp>
    </p:spTree>
    <p:extLst>
      <p:ext uri="{BB962C8B-B14F-4D97-AF65-F5344CB8AC3E}">
        <p14:creationId xmlns:p14="http://schemas.microsoft.com/office/powerpoint/2010/main" val="115904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2A3D-17CC-404D-9E6D-2B69335C9647}"/>
              </a:ext>
            </a:extLst>
          </p:cNvPr>
          <p:cNvSpPr>
            <a:spLocks noGrp="1"/>
          </p:cNvSpPr>
          <p:nvPr>
            <p:ph type="ctrTitle"/>
          </p:nvPr>
        </p:nvSpPr>
        <p:spPr/>
        <p:txBody>
          <a:bodyPr/>
          <a:lstStyle/>
          <a:p>
            <a:r>
              <a:rPr lang="en-US" dirty="0"/>
              <a:t>Grandiosity </a:t>
            </a:r>
          </a:p>
        </p:txBody>
      </p:sp>
      <p:sp>
        <p:nvSpPr>
          <p:cNvPr id="3" name="Content Placeholder 2">
            <a:extLst>
              <a:ext uri="{FF2B5EF4-FFF2-40B4-BE49-F238E27FC236}">
                <a16:creationId xmlns:a16="http://schemas.microsoft.com/office/drawing/2014/main" id="{7EA051E5-2FC7-46A4-89A9-96062C1BED2C}"/>
              </a:ext>
            </a:extLst>
          </p:cNvPr>
          <p:cNvSpPr>
            <a:spLocks noGrp="1"/>
          </p:cNvSpPr>
          <p:nvPr>
            <p:ph type="subTitle" idx="1"/>
          </p:nvPr>
        </p:nvSpPr>
        <p:spPr/>
        <p:txBody>
          <a:bodyPr/>
          <a:lstStyle/>
          <a:p>
            <a:pPr marL="0" indent="0" algn="ctr">
              <a:buNone/>
            </a:pPr>
            <a:r>
              <a:rPr lang="en-US" dirty="0"/>
              <a:t>Superiority; an exaggerated sense of importance</a:t>
            </a:r>
          </a:p>
          <a:p>
            <a:pPr marL="0" indent="0">
              <a:buNone/>
            </a:pPr>
            <a:endParaRPr lang="en-US" dirty="0"/>
          </a:p>
        </p:txBody>
      </p:sp>
    </p:spTree>
    <p:extLst>
      <p:ext uri="{BB962C8B-B14F-4D97-AF65-F5344CB8AC3E}">
        <p14:creationId xmlns:p14="http://schemas.microsoft.com/office/powerpoint/2010/main" val="381191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4C46-84F4-4D3B-B8AC-A6DD224A8003}"/>
              </a:ext>
            </a:extLst>
          </p:cNvPr>
          <p:cNvSpPr>
            <a:spLocks noGrp="1"/>
          </p:cNvSpPr>
          <p:nvPr>
            <p:ph type="title"/>
          </p:nvPr>
        </p:nvSpPr>
        <p:spPr/>
        <p:txBody>
          <a:bodyPr/>
          <a:lstStyle/>
          <a:p>
            <a:r>
              <a:rPr lang="en-US" dirty="0"/>
              <a:t>Symptoms: Manic Episode </a:t>
            </a:r>
          </a:p>
        </p:txBody>
      </p:sp>
      <p:sp>
        <p:nvSpPr>
          <p:cNvPr id="3" name="Content Placeholder 2">
            <a:extLst>
              <a:ext uri="{FF2B5EF4-FFF2-40B4-BE49-F238E27FC236}">
                <a16:creationId xmlns:a16="http://schemas.microsoft.com/office/drawing/2014/main" id="{7B3923BF-05E7-4863-8F32-73790EEAB5AD}"/>
              </a:ext>
            </a:extLst>
          </p:cNvPr>
          <p:cNvSpPr>
            <a:spLocks noGrp="1"/>
          </p:cNvSpPr>
          <p:nvPr>
            <p:ph idx="1"/>
          </p:nvPr>
        </p:nvSpPr>
        <p:spPr>
          <a:xfrm>
            <a:off x="1295401" y="3644536"/>
            <a:ext cx="9601196" cy="2231331"/>
          </a:xfrm>
        </p:spPr>
        <p:txBody>
          <a:bodyPr/>
          <a:lstStyle/>
          <a:p>
            <a:pPr marL="0" indent="0">
              <a:buNone/>
            </a:pPr>
            <a:r>
              <a:rPr lang="en-US" dirty="0"/>
              <a:t>Mood disturbance causes impairment in social or occupational functioning or to necessitate hospitalization to prevent harm to self or others, or there or psychotic features. </a:t>
            </a:r>
          </a:p>
        </p:txBody>
      </p:sp>
      <p:sp>
        <p:nvSpPr>
          <p:cNvPr id="4" name="Text Placeholder 3">
            <a:extLst>
              <a:ext uri="{FF2B5EF4-FFF2-40B4-BE49-F238E27FC236}">
                <a16:creationId xmlns:a16="http://schemas.microsoft.com/office/drawing/2014/main" id="{AD028EBE-25CD-429D-A61A-160D94EA5B37}"/>
              </a:ext>
            </a:extLst>
          </p:cNvPr>
          <p:cNvSpPr txBox="1">
            <a:spLocks/>
          </p:cNvSpPr>
          <p:nvPr/>
        </p:nvSpPr>
        <p:spPr>
          <a:xfrm>
            <a:off x="3718718" y="2671671"/>
            <a:ext cx="4754563" cy="8223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C</a:t>
            </a:r>
          </a:p>
        </p:txBody>
      </p:sp>
      <p:sp>
        <p:nvSpPr>
          <p:cNvPr id="5" name="TextBox 4">
            <a:extLst>
              <a:ext uri="{FF2B5EF4-FFF2-40B4-BE49-F238E27FC236}">
                <a16:creationId xmlns:a16="http://schemas.microsoft.com/office/drawing/2014/main" id="{F62D4BA8-F132-4FDA-8AA9-9AE4AE2FCEB5}"/>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83965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6922-B4F2-4103-BA8B-D8EC8FA093A7}"/>
              </a:ext>
            </a:extLst>
          </p:cNvPr>
          <p:cNvSpPr>
            <a:spLocks noGrp="1"/>
          </p:cNvSpPr>
          <p:nvPr>
            <p:ph type="title"/>
          </p:nvPr>
        </p:nvSpPr>
        <p:spPr/>
        <p:txBody>
          <a:bodyPr/>
          <a:lstStyle/>
          <a:p>
            <a:r>
              <a:rPr lang="en-US" dirty="0"/>
              <a:t>Symptoms: Manic Episode </a:t>
            </a:r>
          </a:p>
        </p:txBody>
      </p:sp>
      <p:sp>
        <p:nvSpPr>
          <p:cNvPr id="3" name="Content Placeholder 2">
            <a:extLst>
              <a:ext uri="{FF2B5EF4-FFF2-40B4-BE49-F238E27FC236}">
                <a16:creationId xmlns:a16="http://schemas.microsoft.com/office/drawing/2014/main" id="{764CE545-AEA5-4048-82AD-1D423E383924}"/>
              </a:ext>
            </a:extLst>
          </p:cNvPr>
          <p:cNvSpPr>
            <a:spLocks noGrp="1"/>
          </p:cNvSpPr>
          <p:nvPr>
            <p:ph idx="1"/>
          </p:nvPr>
        </p:nvSpPr>
        <p:spPr>
          <a:xfrm>
            <a:off x="1295401" y="3840480"/>
            <a:ext cx="9601196" cy="2035388"/>
          </a:xfrm>
        </p:spPr>
        <p:txBody>
          <a:bodyPr/>
          <a:lstStyle/>
          <a:p>
            <a:pPr marL="0" indent="0">
              <a:buNone/>
            </a:pPr>
            <a:r>
              <a:rPr lang="en-US" dirty="0"/>
              <a:t>Episode is not attributable to the effects of a substance (including medication).</a:t>
            </a:r>
          </a:p>
          <a:p>
            <a:pPr marL="0" indent="0">
              <a:buNone/>
            </a:pPr>
            <a:endParaRPr lang="en-US" dirty="0"/>
          </a:p>
          <a:p>
            <a:pPr marL="0" indent="0">
              <a:buNone/>
            </a:pPr>
            <a:r>
              <a:rPr lang="en-US" dirty="0">
                <a:solidFill>
                  <a:srgbClr val="FF0000"/>
                </a:solidFill>
              </a:rPr>
              <a:t>* At least one lifetime manic episode is required for the diagnosis of Bipolar I Disorder </a:t>
            </a:r>
            <a:r>
              <a:rPr lang="en-US" dirty="0"/>
              <a:t> </a:t>
            </a:r>
          </a:p>
        </p:txBody>
      </p:sp>
      <p:sp>
        <p:nvSpPr>
          <p:cNvPr id="4" name="Text Placeholder 3">
            <a:extLst>
              <a:ext uri="{FF2B5EF4-FFF2-40B4-BE49-F238E27FC236}">
                <a16:creationId xmlns:a16="http://schemas.microsoft.com/office/drawing/2014/main" id="{4E801BEE-9D73-41B0-A4C8-3D7B6E314CC5}"/>
              </a:ext>
            </a:extLst>
          </p:cNvPr>
          <p:cNvSpPr txBox="1">
            <a:spLocks/>
          </p:cNvSpPr>
          <p:nvPr/>
        </p:nvSpPr>
        <p:spPr>
          <a:xfrm>
            <a:off x="3718718" y="2671671"/>
            <a:ext cx="4754563" cy="8223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D</a:t>
            </a:r>
          </a:p>
        </p:txBody>
      </p:sp>
      <p:sp>
        <p:nvSpPr>
          <p:cNvPr id="5" name="TextBox 4">
            <a:extLst>
              <a:ext uri="{FF2B5EF4-FFF2-40B4-BE49-F238E27FC236}">
                <a16:creationId xmlns:a16="http://schemas.microsoft.com/office/drawing/2014/main" id="{8CB50AD2-DDA2-4A9A-B73C-5BBE023EA1FD}"/>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06534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98A5-AC5F-47C9-85ED-6DA88480BF4F}"/>
              </a:ext>
            </a:extLst>
          </p:cNvPr>
          <p:cNvSpPr>
            <a:spLocks noGrp="1"/>
          </p:cNvSpPr>
          <p:nvPr>
            <p:ph type="title"/>
          </p:nvPr>
        </p:nvSpPr>
        <p:spPr/>
        <p:txBody>
          <a:bodyPr/>
          <a:lstStyle/>
          <a:p>
            <a:endParaRPr lang="en-US" dirty="0"/>
          </a:p>
        </p:txBody>
      </p:sp>
      <p:pic>
        <p:nvPicPr>
          <p:cNvPr id="7" name="Online Media 6">
            <a:hlinkClick r:id="" action="ppaction://media"/>
            <a:extLst>
              <a:ext uri="{FF2B5EF4-FFF2-40B4-BE49-F238E27FC236}">
                <a16:creationId xmlns:a16="http://schemas.microsoft.com/office/drawing/2014/main" id="{2B1184D5-2742-4DF3-953C-E5A43CBA8529}"/>
              </a:ext>
            </a:extLst>
          </p:cNvPr>
          <p:cNvPicPr>
            <a:picLocks noGrp="1" noRot="1" noChangeAspect="1"/>
          </p:cNvPicPr>
          <p:nvPr>
            <p:ph idx="1"/>
            <a:videoFile r:link="rId1"/>
          </p:nvPr>
        </p:nvPicPr>
        <p:blipFill>
          <a:blip r:embed="rId3"/>
          <a:stretch>
            <a:fillRect/>
          </a:stretch>
        </p:blipFill>
        <p:spPr>
          <a:xfrm>
            <a:off x="-82" y="419100"/>
            <a:ext cx="12280982" cy="6438900"/>
          </a:xfrm>
          <a:prstGeom prst="rect">
            <a:avLst/>
          </a:prstGeom>
        </p:spPr>
      </p:pic>
      <p:sp>
        <p:nvSpPr>
          <p:cNvPr id="9" name="Oval 8">
            <a:hlinkClick r:id="rId4"/>
            <a:extLst>
              <a:ext uri="{FF2B5EF4-FFF2-40B4-BE49-F238E27FC236}">
                <a16:creationId xmlns:a16="http://schemas.microsoft.com/office/drawing/2014/main" id="{8F6707EF-C469-44FE-BA6B-00440DD667F9}"/>
              </a:ext>
            </a:extLst>
          </p:cNvPr>
          <p:cNvSpPr/>
          <p:nvPr/>
        </p:nvSpPr>
        <p:spPr>
          <a:xfrm>
            <a:off x="190500" y="44450"/>
            <a:ext cx="774700" cy="33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07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B603-95E5-44DA-BD82-B76E5346359B}"/>
              </a:ext>
            </a:extLst>
          </p:cNvPr>
          <p:cNvSpPr>
            <a:spLocks noGrp="1"/>
          </p:cNvSpPr>
          <p:nvPr>
            <p:ph type="title"/>
          </p:nvPr>
        </p:nvSpPr>
        <p:spPr/>
        <p:txBody>
          <a:bodyPr/>
          <a:lstStyle/>
          <a:p>
            <a:endParaRPr lang="en-US" dirty="0"/>
          </a:p>
        </p:txBody>
      </p:sp>
      <p:pic>
        <p:nvPicPr>
          <p:cNvPr id="4" name="Online Media 3">
            <a:hlinkClick r:id="" action="ppaction://media"/>
            <a:extLst>
              <a:ext uri="{FF2B5EF4-FFF2-40B4-BE49-F238E27FC236}">
                <a16:creationId xmlns:a16="http://schemas.microsoft.com/office/drawing/2014/main" id="{F9DCC295-EF2D-4BE4-8DB9-CAFE0E5B9F7D}"/>
              </a:ext>
            </a:extLst>
          </p:cNvPr>
          <p:cNvPicPr>
            <a:picLocks noGrp="1" noRot="1" noChangeAspect="1"/>
          </p:cNvPicPr>
          <p:nvPr>
            <p:ph idx="1"/>
            <a:videoFile r:link="rId1"/>
          </p:nvPr>
        </p:nvPicPr>
        <p:blipFill>
          <a:blip r:embed="rId4"/>
          <a:stretch>
            <a:fillRect/>
          </a:stretch>
        </p:blipFill>
        <p:spPr>
          <a:xfrm>
            <a:off x="-1381125" y="-342900"/>
            <a:ext cx="14154150" cy="7743825"/>
          </a:xfrm>
          <a:prstGeom prst="rect">
            <a:avLst/>
          </a:prstGeom>
        </p:spPr>
      </p:pic>
    </p:spTree>
    <p:extLst>
      <p:ext uri="{BB962C8B-B14F-4D97-AF65-F5344CB8AC3E}">
        <p14:creationId xmlns:p14="http://schemas.microsoft.com/office/powerpoint/2010/main" val="2887635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9DB5-CB1F-4BFE-BF1C-F88D41C8FC76}"/>
              </a:ext>
            </a:extLst>
          </p:cNvPr>
          <p:cNvSpPr>
            <a:spLocks noGrp="1"/>
          </p:cNvSpPr>
          <p:nvPr>
            <p:ph type="title"/>
          </p:nvPr>
        </p:nvSpPr>
        <p:spPr/>
        <p:txBody>
          <a:bodyPr/>
          <a:lstStyle/>
          <a:p>
            <a:r>
              <a:rPr lang="en-US" dirty="0"/>
              <a:t>Symptoms: Hypomanic Episode </a:t>
            </a:r>
          </a:p>
        </p:txBody>
      </p:sp>
      <p:sp>
        <p:nvSpPr>
          <p:cNvPr id="3" name="Content Placeholder 2">
            <a:extLst>
              <a:ext uri="{FF2B5EF4-FFF2-40B4-BE49-F238E27FC236}">
                <a16:creationId xmlns:a16="http://schemas.microsoft.com/office/drawing/2014/main" id="{43087309-D6BA-4A69-979D-6B6EEC8494E3}"/>
              </a:ext>
            </a:extLst>
          </p:cNvPr>
          <p:cNvSpPr>
            <a:spLocks noGrp="1"/>
          </p:cNvSpPr>
          <p:nvPr>
            <p:ph idx="1"/>
          </p:nvPr>
        </p:nvSpPr>
        <p:spPr>
          <a:xfrm>
            <a:off x="1295401" y="3226526"/>
            <a:ext cx="9601196" cy="2649342"/>
          </a:xfrm>
        </p:spPr>
        <p:txBody>
          <a:bodyPr/>
          <a:lstStyle/>
          <a:p>
            <a:pPr marL="0" indent="0">
              <a:buNone/>
            </a:pPr>
            <a:r>
              <a:rPr lang="en-US" dirty="0"/>
              <a:t>A distinct period of abnormally and persistently elevated, expansive, or irritable mood and abnormally and persistently increased activity or energy, lasting at least 4 consecutive days and present most of the day, nearly every day. </a:t>
            </a:r>
          </a:p>
        </p:txBody>
      </p:sp>
      <p:sp>
        <p:nvSpPr>
          <p:cNvPr id="4" name="Text Placeholder 3">
            <a:extLst>
              <a:ext uri="{FF2B5EF4-FFF2-40B4-BE49-F238E27FC236}">
                <a16:creationId xmlns:a16="http://schemas.microsoft.com/office/drawing/2014/main" id="{8E23E70F-C710-4A34-BA3E-7FEEA7F3B7E2}"/>
              </a:ext>
            </a:extLst>
          </p:cNvPr>
          <p:cNvSpPr txBox="1">
            <a:spLocks/>
          </p:cNvSpPr>
          <p:nvPr/>
        </p:nvSpPr>
        <p:spPr>
          <a:xfrm>
            <a:off x="3718718" y="2671671"/>
            <a:ext cx="4754563" cy="8223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A</a:t>
            </a:r>
          </a:p>
        </p:txBody>
      </p:sp>
      <p:sp>
        <p:nvSpPr>
          <p:cNvPr id="5" name="TextBox 4">
            <a:extLst>
              <a:ext uri="{FF2B5EF4-FFF2-40B4-BE49-F238E27FC236}">
                <a16:creationId xmlns:a16="http://schemas.microsoft.com/office/drawing/2014/main" id="{0A05F5D9-64D3-47F8-A518-495598A5EEF5}"/>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82139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9ACD-8051-44B6-A598-D8733B421838}"/>
              </a:ext>
            </a:extLst>
          </p:cNvPr>
          <p:cNvSpPr>
            <a:spLocks noGrp="1"/>
          </p:cNvSpPr>
          <p:nvPr>
            <p:ph type="title"/>
          </p:nvPr>
        </p:nvSpPr>
        <p:spPr/>
        <p:txBody>
          <a:bodyPr/>
          <a:lstStyle/>
          <a:p>
            <a:r>
              <a:rPr lang="en-US" dirty="0"/>
              <a:t>Symptoms: Hypomanic Episode </a:t>
            </a:r>
          </a:p>
        </p:txBody>
      </p:sp>
      <p:sp>
        <p:nvSpPr>
          <p:cNvPr id="3" name="Content Placeholder 2">
            <a:extLst>
              <a:ext uri="{FF2B5EF4-FFF2-40B4-BE49-F238E27FC236}">
                <a16:creationId xmlns:a16="http://schemas.microsoft.com/office/drawing/2014/main" id="{5C1B1ABA-4E7C-476C-AEF2-989D1B88A547}"/>
              </a:ext>
            </a:extLst>
          </p:cNvPr>
          <p:cNvSpPr>
            <a:spLocks noGrp="1"/>
          </p:cNvSpPr>
          <p:nvPr>
            <p:ph idx="1"/>
          </p:nvPr>
        </p:nvSpPr>
        <p:spPr>
          <a:xfrm>
            <a:off x="770708" y="3148149"/>
            <a:ext cx="10711543" cy="1175657"/>
          </a:xfrm>
        </p:spPr>
        <p:txBody>
          <a:bodyPr>
            <a:normAutofit lnSpcReduction="10000"/>
          </a:bodyPr>
          <a:lstStyle/>
          <a:p>
            <a:pPr marL="0" indent="0">
              <a:buNone/>
            </a:pPr>
            <a:r>
              <a:rPr lang="en-US" dirty="0"/>
              <a:t>During the period of mood disturbance and increased energy and activity, 3 (or more) of the following symptoms (4 if the mood is only irritable) have persisted, represent a noticeable change from usual behavior, and have been present to a significant degree. </a:t>
            </a:r>
          </a:p>
        </p:txBody>
      </p:sp>
      <p:sp>
        <p:nvSpPr>
          <p:cNvPr id="4" name="Text Placeholder 3">
            <a:extLst>
              <a:ext uri="{FF2B5EF4-FFF2-40B4-BE49-F238E27FC236}">
                <a16:creationId xmlns:a16="http://schemas.microsoft.com/office/drawing/2014/main" id="{36AEA68D-C229-4A3B-B294-4392FA1BE254}"/>
              </a:ext>
            </a:extLst>
          </p:cNvPr>
          <p:cNvSpPr txBox="1">
            <a:spLocks/>
          </p:cNvSpPr>
          <p:nvPr/>
        </p:nvSpPr>
        <p:spPr>
          <a:xfrm>
            <a:off x="3718718" y="2671671"/>
            <a:ext cx="4754563" cy="8223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B</a:t>
            </a:r>
          </a:p>
        </p:txBody>
      </p:sp>
      <p:pic>
        <p:nvPicPr>
          <p:cNvPr id="6" name="Picture 5">
            <a:extLst>
              <a:ext uri="{FF2B5EF4-FFF2-40B4-BE49-F238E27FC236}">
                <a16:creationId xmlns:a16="http://schemas.microsoft.com/office/drawing/2014/main" id="{93D939BC-734F-45DD-9A04-7DB7744D7802}"/>
              </a:ext>
            </a:extLst>
          </p:cNvPr>
          <p:cNvPicPr>
            <a:picLocks noChangeAspect="1"/>
          </p:cNvPicPr>
          <p:nvPr/>
        </p:nvPicPr>
        <p:blipFill>
          <a:blip r:embed="rId2"/>
          <a:stretch>
            <a:fillRect/>
          </a:stretch>
        </p:blipFill>
        <p:spPr>
          <a:xfrm>
            <a:off x="770708" y="4064195"/>
            <a:ext cx="5450296" cy="2243522"/>
          </a:xfrm>
          <a:prstGeom prst="rect">
            <a:avLst/>
          </a:prstGeom>
        </p:spPr>
      </p:pic>
      <p:sp>
        <p:nvSpPr>
          <p:cNvPr id="7" name="TextBox 6">
            <a:extLst>
              <a:ext uri="{FF2B5EF4-FFF2-40B4-BE49-F238E27FC236}">
                <a16:creationId xmlns:a16="http://schemas.microsoft.com/office/drawing/2014/main" id="{41ECB57C-D67C-48FC-9FC5-2BBD0C9CE27F}"/>
              </a:ext>
            </a:extLst>
          </p:cNvPr>
          <p:cNvSpPr txBox="1"/>
          <p:nvPr/>
        </p:nvSpPr>
        <p:spPr>
          <a:xfrm>
            <a:off x="5706291" y="4266352"/>
            <a:ext cx="5775959" cy="1871282"/>
          </a:xfrm>
          <a:prstGeom prst="rect">
            <a:avLst/>
          </a:prstGeom>
          <a:noFill/>
        </p:spPr>
        <p:txBody>
          <a:bodyPr wrap="square" rtlCol="0">
            <a:spAutoFit/>
          </a:bodyPr>
          <a:lstStyle/>
          <a:p>
            <a:pPr marL="285750" lvl="0" indent="-285750">
              <a:spcBef>
                <a:spcPct val="20000"/>
              </a:spcBef>
              <a:spcAft>
                <a:spcPts val="600"/>
              </a:spcAft>
              <a:buClr>
                <a:srgbClr val="83992A"/>
              </a:buClr>
              <a:buSzPct val="115000"/>
              <a:buFont typeface="Arial"/>
              <a:buChar char="•"/>
            </a:pPr>
            <a:r>
              <a:rPr lang="en-US" sz="2400" dirty="0">
                <a:solidFill>
                  <a:prstClr val="black">
                    <a:lumMod val="85000"/>
                    <a:lumOff val="15000"/>
                  </a:prstClr>
                </a:solidFill>
              </a:rPr>
              <a:t>Distractibility </a:t>
            </a:r>
          </a:p>
          <a:p>
            <a:pPr marL="285750" lvl="0" indent="-285750">
              <a:spcBef>
                <a:spcPct val="20000"/>
              </a:spcBef>
              <a:spcAft>
                <a:spcPts val="600"/>
              </a:spcAft>
              <a:buClr>
                <a:srgbClr val="83992A"/>
              </a:buClr>
              <a:buSzPct val="115000"/>
              <a:buFont typeface="Arial"/>
              <a:buChar char="•"/>
            </a:pPr>
            <a:r>
              <a:rPr lang="en-US" sz="2400" dirty="0">
                <a:solidFill>
                  <a:prstClr val="black">
                    <a:lumMod val="85000"/>
                    <a:lumOff val="15000"/>
                  </a:prstClr>
                </a:solidFill>
              </a:rPr>
              <a:t>Increased in goal-directed </a:t>
            </a:r>
          </a:p>
          <a:p>
            <a:pPr marL="285750" lvl="0" indent="-285750">
              <a:spcBef>
                <a:spcPct val="20000"/>
              </a:spcBef>
              <a:spcAft>
                <a:spcPts val="600"/>
              </a:spcAft>
              <a:buClr>
                <a:srgbClr val="83992A"/>
              </a:buClr>
              <a:buSzPct val="115000"/>
              <a:buFont typeface="Arial"/>
              <a:buChar char="•"/>
            </a:pPr>
            <a:r>
              <a:rPr lang="en-US" sz="2400" dirty="0">
                <a:solidFill>
                  <a:prstClr val="black">
                    <a:lumMod val="85000"/>
                    <a:lumOff val="15000"/>
                  </a:prstClr>
                </a:solidFill>
              </a:rPr>
              <a:t>Excessive involvement in activities that have a high potential for painful consequences </a:t>
            </a:r>
          </a:p>
        </p:txBody>
      </p:sp>
      <p:sp>
        <p:nvSpPr>
          <p:cNvPr id="8" name="TextBox 7">
            <a:extLst>
              <a:ext uri="{FF2B5EF4-FFF2-40B4-BE49-F238E27FC236}">
                <a16:creationId xmlns:a16="http://schemas.microsoft.com/office/drawing/2014/main" id="{286E23C4-CECA-4019-A69D-AC812C6C36A5}"/>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9251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09DDF7-63B3-4B98-B60C-025BD3EAE019}"/>
              </a:ext>
            </a:extLst>
          </p:cNvPr>
          <p:cNvSpPr>
            <a:spLocks noGrp="1"/>
          </p:cNvSpPr>
          <p:nvPr>
            <p:ph type="title"/>
          </p:nvPr>
        </p:nvSpPr>
        <p:spPr>
          <a:xfrm>
            <a:off x="1295402" y="982132"/>
            <a:ext cx="9601196" cy="859731"/>
          </a:xfrm>
        </p:spPr>
        <p:txBody>
          <a:bodyPr/>
          <a:lstStyle/>
          <a:p>
            <a:r>
              <a:rPr lang="en-US" dirty="0"/>
              <a:t>Agenda</a:t>
            </a:r>
          </a:p>
        </p:txBody>
      </p:sp>
      <p:graphicFrame>
        <p:nvGraphicFramePr>
          <p:cNvPr id="6" name="Content Placeholder 5">
            <a:extLst>
              <a:ext uri="{FF2B5EF4-FFF2-40B4-BE49-F238E27FC236}">
                <a16:creationId xmlns:a16="http://schemas.microsoft.com/office/drawing/2014/main" id="{21347F9A-A998-4B3E-BDE0-26901B45DC77}"/>
              </a:ext>
            </a:extLst>
          </p:cNvPr>
          <p:cNvGraphicFramePr>
            <a:graphicFrameLocks noGrp="1"/>
          </p:cNvGraphicFramePr>
          <p:nvPr>
            <p:ph idx="1"/>
            <p:extLst>
              <p:ext uri="{D42A27DB-BD31-4B8C-83A1-F6EECF244321}">
                <p14:modId xmlns:p14="http://schemas.microsoft.com/office/powerpoint/2010/main" val="1111256505"/>
              </p:ext>
            </p:extLst>
          </p:nvPr>
        </p:nvGraphicFramePr>
        <p:xfrm>
          <a:off x="1295400" y="1841863"/>
          <a:ext cx="9601200" cy="436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620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D5DD-8DFB-4AD2-9C7D-5407890806A5}"/>
              </a:ext>
            </a:extLst>
          </p:cNvPr>
          <p:cNvSpPr>
            <a:spLocks noGrp="1"/>
          </p:cNvSpPr>
          <p:nvPr>
            <p:ph type="title"/>
          </p:nvPr>
        </p:nvSpPr>
        <p:spPr/>
        <p:txBody>
          <a:bodyPr/>
          <a:lstStyle/>
          <a:p>
            <a:r>
              <a:rPr lang="en-US" dirty="0"/>
              <a:t>Symptoms: Hypomanic Episode  </a:t>
            </a:r>
          </a:p>
        </p:txBody>
      </p:sp>
      <p:sp>
        <p:nvSpPr>
          <p:cNvPr id="3" name="Content Placeholder 2">
            <a:extLst>
              <a:ext uri="{FF2B5EF4-FFF2-40B4-BE49-F238E27FC236}">
                <a16:creationId xmlns:a16="http://schemas.microsoft.com/office/drawing/2014/main" id="{8AE26E6B-0A7C-462D-B95C-70E7F8387023}"/>
              </a:ext>
            </a:extLst>
          </p:cNvPr>
          <p:cNvSpPr>
            <a:spLocks noGrp="1"/>
          </p:cNvSpPr>
          <p:nvPr>
            <p:ph idx="1"/>
          </p:nvPr>
        </p:nvSpPr>
        <p:spPr>
          <a:xfrm>
            <a:off x="1295401" y="3618410"/>
            <a:ext cx="9601196" cy="2257457"/>
          </a:xfrm>
        </p:spPr>
        <p:txBody>
          <a:bodyPr/>
          <a:lstStyle/>
          <a:p>
            <a:pPr marL="0" indent="0">
              <a:buNone/>
            </a:pPr>
            <a:r>
              <a:rPr lang="en-US" dirty="0"/>
              <a:t>Episode is associated with an unequivocal change in functioning that is uncharacteristic of the individual when not symptomatic </a:t>
            </a:r>
          </a:p>
        </p:txBody>
      </p:sp>
      <p:sp>
        <p:nvSpPr>
          <p:cNvPr id="4" name="Text Placeholder 3">
            <a:extLst>
              <a:ext uri="{FF2B5EF4-FFF2-40B4-BE49-F238E27FC236}">
                <a16:creationId xmlns:a16="http://schemas.microsoft.com/office/drawing/2014/main" id="{DFA8AA55-9C8A-43F1-9424-DDD231631433}"/>
              </a:ext>
            </a:extLst>
          </p:cNvPr>
          <p:cNvSpPr txBox="1">
            <a:spLocks/>
          </p:cNvSpPr>
          <p:nvPr/>
        </p:nvSpPr>
        <p:spPr>
          <a:xfrm>
            <a:off x="3718718" y="2671671"/>
            <a:ext cx="4754563" cy="8223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C</a:t>
            </a:r>
          </a:p>
        </p:txBody>
      </p:sp>
      <p:sp>
        <p:nvSpPr>
          <p:cNvPr id="5" name="TextBox 4">
            <a:extLst>
              <a:ext uri="{FF2B5EF4-FFF2-40B4-BE49-F238E27FC236}">
                <a16:creationId xmlns:a16="http://schemas.microsoft.com/office/drawing/2014/main" id="{AAEF5738-C734-4156-A476-467A62E7B421}"/>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133086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3369-35B0-4A6E-AD7E-4203D19BE14D}"/>
              </a:ext>
            </a:extLst>
          </p:cNvPr>
          <p:cNvSpPr>
            <a:spLocks noGrp="1"/>
          </p:cNvSpPr>
          <p:nvPr>
            <p:ph type="title"/>
          </p:nvPr>
        </p:nvSpPr>
        <p:spPr/>
        <p:txBody>
          <a:bodyPr/>
          <a:lstStyle/>
          <a:p>
            <a:r>
              <a:rPr lang="en-US" dirty="0"/>
              <a:t>Symptoms: Hypomanic Episode  </a:t>
            </a:r>
          </a:p>
        </p:txBody>
      </p:sp>
      <p:sp>
        <p:nvSpPr>
          <p:cNvPr id="3" name="Content Placeholder 2">
            <a:extLst>
              <a:ext uri="{FF2B5EF4-FFF2-40B4-BE49-F238E27FC236}">
                <a16:creationId xmlns:a16="http://schemas.microsoft.com/office/drawing/2014/main" id="{E3135E8A-F8BE-4D0E-979B-647D5BEDA40D}"/>
              </a:ext>
            </a:extLst>
          </p:cNvPr>
          <p:cNvSpPr>
            <a:spLocks noGrp="1"/>
          </p:cNvSpPr>
          <p:nvPr>
            <p:ph idx="1"/>
          </p:nvPr>
        </p:nvSpPr>
        <p:spPr>
          <a:xfrm>
            <a:off x="1295401" y="3631474"/>
            <a:ext cx="9601196" cy="2244394"/>
          </a:xfrm>
        </p:spPr>
        <p:txBody>
          <a:bodyPr/>
          <a:lstStyle/>
          <a:p>
            <a:pPr marL="0" indent="0">
              <a:buNone/>
            </a:pPr>
            <a:r>
              <a:rPr lang="en-US" dirty="0"/>
              <a:t>The disturbance in mood and change in functioning are observable by others </a:t>
            </a:r>
          </a:p>
        </p:txBody>
      </p:sp>
      <p:sp>
        <p:nvSpPr>
          <p:cNvPr id="4" name="Text Placeholder 3">
            <a:extLst>
              <a:ext uri="{FF2B5EF4-FFF2-40B4-BE49-F238E27FC236}">
                <a16:creationId xmlns:a16="http://schemas.microsoft.com/office/drawing/2014/main" id="{650583C0-6FB8-439F-BF90-62E95E4C5ECF}"/>
              </a:ext>
            </a:extLst>
          </p:cNvPr>
          <p:cNvSpPr txBox="1">
            <a:spLocks/>
          </p:cNvSpPr>
          <p:nvPr/>
        </p:nvSpPr>
        <p:spPr>
          <a:xfrm>
            <a:off x="3718718" y="2671671"/>
            <a:ext cx="4754563" cy="8223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D</a:t>
            </a:r>
          </a:p>
        </p:txBody>
      </p:sp>
      <p:sp>
        <p:nvSpPr>
          <p:cNvPr id="5" name="TextBox 4">
            <a:extLst>
              <a:ext uri="{FF2B5EF4-FFF2-40B4-BE49-F238E27FC236}">
                <a16:creationId xmlns:a16="http://schemas.microsoft.com/office/drawing/2014/main" id="{E02821F6-42D5-4D24-B378-4D156DEBE6DB}"/>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91268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749C-32CC-4762-BEB4-12BBCF33846E}"/>
              </a:ext>
            </a:extLst>
          </p:cNvPr>
          <p:cNvSpPr>
            <a:spLocks noGrp="1"/>
          </p:cNvSpPr>
          <p:nvPr>
            <p:ph type="title"/>
          </p:nvPr>
        </p:nvSpPr>
        <p:spPr/>
        <p:txBody>
          <a:bodyPr/>
          <a:lstStyle/>
          <a:p>
            <a:r>
              <a:rPr lang="en-US" dirty="0"/>
              <a:t>Symptoms: Hypomanic Episode </a:t>
            </a:r>
          </a:p>
        </p:txBody>
      </p:sp>
      <p:sp>
        <p:nvSpPr>
          <p:cNvPr id="3" name="Content Placeholder 2">
            <a:extLst>
              <a:ext uri="{FF2B5EF4-FFF2-40B4-BE49-F238E27FC236}">
                <a16:creationId xmlns:a16="http://schemas.microsoft.com/office/drawing/2014/main" id="{FB01F4D8-6D77-4FDC-9767-0775E2D8F75D}"/>
              </a:ext>
            </a:extLst>
          </p:cNvPr>
          <p:cNvSpPr>
            <a:spLocks noGrp="1"/>
          </p:cNvSpPr>
          <p:nvPr>
            <p:ph idx="1"/>
          </p:nvPr>
        </p:nvSpPr>
        <p:spPr>
          <a:xfrm>
            <a:off x="1295401" y="3493996"/>
            <a:ext cx="9601196" cy="2381872"/>
          </a:xfrm>
        </p:spPr>
        <p:txBody>
          <a:bodyPr/>
          <a:lstStyle/>
          <a:p>
            <a:pPr marL="0" indent="0">
              <a:buNone/>
            </a:pPr>
            <a:r>
              <a:rPr lang="en-US" dirty="0">
                <a:solidFill>
                  <a:srgbClr val="FF0000"/>
                </a:solidFill>
              </a:rPr>
              <a:t>The episode is not severe enough to cause marked impairment in social or occupational functioning or to necessitate hospitalization. If there are psychotic features, the episode is, by definition, manic. </a:t>
            </a:r>
          </a:p>
        </p:txBody>
      </p:sp>
      <p:sp>
        <p:nvSpPr>
          <p:cNvPr id="4" name="Text Placeholder 3">
            <a:extLst>
              <a:ext uri="{FF2B5EF4-FFF2-40B4-BE49-F238E27FC236}">
                <a16:creationId xmlns:a16="http://schemas.microsoft.com/office/drawing/2014/main" id="{CD393607-C76E-450C-B1D4-6BC437F76C36}"/>
              </a:ext>
            </a:extLst>
          </p:cNvPr>
          <p:cNvSpPr txBox="1">
            <a:spLocks/>
          </p:cNvSpPr>
          <p:nvPr/>
        </p:nvSpPr>
        <p:spPr>
          <a:xfrm>
            <a:off x="3718718" y="2671671"/>
            <a:ext cx="4754563" cy="8223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E</a:t>
            </a:r>
          </a:p>
        </p:txBody>
      </p:sp>
      <p:sp>
        <p:nvSpPr>
          <p:cNvPr id="5" name="TextBox 4">
            <a:extLst>
              <a:ext uri="{FF2B5EF4-FFF2-40B4-BE49-F238E27FC236}">
                <a16:creationId xmlns:a16="http://schemas.microsoft.com/office/drawing/2014/main" id="{E8CC6CD9-0273-4AEE-870C-955A7394550D}"/>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7773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726AC-10B5-412C-AF77-5075AF962F09}"/>
              </a:ext>
            </a:extLst>
          </p:cNvPr>
          <p:cNvSpPr>
            <a:spLocks noGrp="1"/>
          </p:cNvSpPr>
          <p:nvPr>
            <p:ph type="title"/>
          </p:nvPr>
        </p:nvSpPr>
        <p:spPr/>
        <p:txBody>
          <a:bodyPr/>
          <a:lstStyle/>
          <a:p>
            <a:r>
              <a:rPr lang="en-US" dirty="0"/>
              <a:t>Symptoms: Hypomanic Episode </a:t>
            </a:r>
          </a:p>
        </p:txBody>
      </p:sp>
      <p:sp>
        <p:nvSpPr>
          <p:cNvPr id="3" name="Content Placeholder 2">
            <a:extLst>
              <a:ext uri="{FF2B5EF4-FFF2-40B4-BE49-F238E27FC236}">
                <a16:creationId xmlns:a16="http://schemas.microsoft.com/office/drawing/2014/main" id="{ABCBB80C-5886-417E-8B86-8A8BA44C09FC}"/>
              </a:ext>
            </a:extLst>
          </p:cNvPr>
          <p:cNvSpPr>
            <a:spLocks noGrp="1"/>
          </p:cNvSpPr>
          <p:nvPr>
            <p:ph idx="1"/>
          </p:nvPr>
        </p:nvSpPr>
        <p:spPr>
          <a:xfrm>
            <a:off x="1295401" y="3493996"/>
            <a:ext cx="9601196" cy="2381872"/>
          </a:xfrm>
        </p:spPr>
        <p:txBody>
          <a:bodyPr/>
          <a:lstStyle/>
          <a:p>
            <a:pPr marL="0" indent="0">
              <a:buNone/>
            </a:pPr>
            <a:r>
              <a:rPr lang="en-US" dirty="0"/>
              <a:t>The episode is not attributable to the physiological effects of a substance </a:t>
            </a:r>
          </a:p>
          <a:p>
            <a:pPr marL="0" indent="0">
              <a:buNone/>
            </a:pPr>
            <a:endParaRPr lang="en-US" dirty="0"/>
          </a:p>
          <a:p>
            <a:pPr marL="0" indent="0">
              <a:buNone/>
            </a:pPr>
            <a:endParaRPr lang="en-US" dirty="0"/>
          </a:p>
          <a:p>
            <a:pPr marL="0" indent="0">
              <a:buNone/>
            </a:pPr>
            <a:r>
              <a:rPr lang="en-US" dirty="0">
                <a:solidFill>
                  <a:srgbClr val="FF0000"/>
                </a:solidFill>
              </a:rPr>
              <a:t>* Hypomanic episodes are common in Bipolar I Disorder but are not required for the diagnosis </a:t>
            </a:r>
          </a:p>
        </p:txBody>
      </p:sp>
      <p:sp>
        <p:nvSpPr>
          <p:cNvPr id="4" name="Text Placeholder 3">
            <a:extLst>
              <a:ext uri="{FF2B5EF4-FFF2-40B4-BE49-F238E27FC236}">
                <a16:creationId xmlns:a16="http://schemas.microsoft.com/office/drawing/2014/main" id="{886B9C04-28CE-4AF2-9A89-D79B94239B0C}"/>
              </a:ext>
            </a:extLst>
          </p:cNvPr>
          <p:cNvSpPr txBox="1">
            <a:spLocks/>
          </p:cNvSpPr>
          <p:nvPr/>
        </p:nvSpPr>
        <p:spPr>
          <a:xfrm>
            <a:off x="3718718" y="2671671"/>
            <a:ext cx="4754563" cy="8223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F</a:t>
            </a:r>
          </a:p>
        </p:txBody>
      </p:sp>
      <p:sp>
        <p:nvSpPr>
          <p:cNvPr id="5" name="TextBox 4">
            <a:extLst>
              <a:ext uri="{FF2B5EF4-FFF2-40B4-BE49-F238E27FC236}">
                <a16:creationId xmlns:a16="http://schemas.microsoft.com/office/drawing/2014/main" id="{0E481A89-AE18-48E3-9C6A-1231ED34727C}"/>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787790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16220-EB87-45B5-A433-C25E9A9667D1}"/>
              </a:ext>
            </a:extLst>
          </p:cNvPr>
          <p:cNvSpPr>
            <a:spLocks noGrp="1"/>
          </p:cNvSpPr>
          <p:nvPr>
            <p:ph type="title"/>
          </p:nvPr>
        </p:nvSpPr>
        <p:spPr/>
        <p:txBody>
          <a:bodyPr/>
          <a:lstStyle/>
          <a:p>
            <a:r>
              <a:rPr lang="en-US" dirty="0"/>
              <a:t>Symptoms: Major Depressive Episode</a:t>
            </a:r>
          </a:p>
        </p:txBody>
      </p:sp>
      <p:sp>
        <p:nvSpPr>
          <p:cNvPr id="3" name="Content Placeholder 2">
            <a:extLst>
              <a:ext uri="{FF2B5EF4-FFF2-40B4-BE49-F238E27FC236}">
                <a16:creationId xmlns:a16="http://schemas.microsoft.com/office/drawing/2014/main" id="{2C9F3574-B107-42F9-BA45-96D60B889154}"/>
              </a:ext>
            </a:extLst>
          </p:cNvPr>
          <p:cNvSpPr>
            <a:spLocks noGrp="1"/>
          </p:cNvSpPr>
          <p:nvPr>
            <p:ph idx="1"/>
          </p:nvPr>
        </p:nvSpPr>
        <p:spPr>
          <a:xfrm>
            <a:off x="770708" y="2863186"/>
            <a:ext cx="10633166" cy="1120986"/>
          </a:xfrm>
        </p:spPr>
        <p:txBody>
          <a:bodyPr>
            <a:normAutofit lnSpcReduction="10000"/>
          </a:bodyPr>
          <a:lstStyle/>
          <a:p>
            <a:pPr marL="0" indent="0">
              <a:buNone/>
            </a:pPr>
            <a:r>
              <a:rPr lang="en-US" dirty="0"/>
              <a:t>5 (or more) of the following symptoms have been present during the same 2 week period &amp; represent a change from previous functioning; at least one of the symptoms is depressed mood or loss of interest or pleasure </a:t>
            </a:r>
          </a:p>
        </p:txBody>
      </p:sp>
      <p:sp>
        <p:nvSpPr>
          <p:cNvPr id="4" name="Text Placeholder 3">
            <a:extLst>
              <a:ext uri="{FF2B5EF4-FFF2-40B4-BE49-F238E27FC236}">
                <a16:creationId xmlns:a16="http://schemas.microsoft.com/office/drawing/2014/main" id="{A5EAADBF-B3D4-4776-B064-0BC654172A61}"/>
              </a:ext>
            </a:extLst>
          </p:cNvPr>
          <p:cNvSpPr txBox="1">
            <a:spLocks/>
          </p:cNvSpPr>
          <p:nvPr/>
        </p:nvSpPr>
        <p:spPr>
          <a:xfrm>
            <a:off x="3718718" y="2475728"/>
            <a:ext cx="4754563" cy="8223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A</a:t>
            </a:r>
          </a:p>
        </p:txBody>
      </p:sp>
      <p:sp>
        <p:nvSpPr>
          <p:cNvPr id="6" name="TextBox 5">
            <a:extLst>
              <a:ext uri="{FF2B5EF4-FFF2-40B4-BE49-F238E27FC236}">
                <a16:creationId xmlns:a16="http://schemas.microsoft.com/office/drawing/2014/main" id="{A1B55BEA-9BE4-449D-BF62-82D5FA7534A7}"/>
              </a:ext>
            </a:extLst>
          </p:cNvPr>
          <p:cNvSpPr txBox="1"/>
          <p:nvPr/>
        </p:nvSpPr>
        <p:spPr>
          <a:xfrm>
            <a:off x="616130" y="3875240"/>
            <a:ext cx="5902236" cy="2219069"/>
          </a:xfrm>
          <a:prstGeom prst="rect">
            <a:avLst/>
          </a:prstGeom>
          <a:noFill/>
        </p:spPr>
        <p:txBody>
          <a:bodyPr wrap="square" rtlCol="0">
            <a:spAutoFit/>
          </a:bodyPr>
          <a:lstStyle/>
          <a:p>
            <a:pPr marL="285750" lvl="0" indent="-285750">
              <a:spcBef>
                <a:spcPct val="20000"/>
              </a:spcBef>
              <a:spcAft>
                <a:spcPts val="600"/>
              </a:spcAft>
              <a:buClr>
                <a:srgbClr val="83992A"/>
              </a:buClr>
              <a:buSzPct val="115000"/>
              <a:buFont typeface="Arial"/>
              <a:buChar char="•"/>
            </a:pPr>
            <a:r>
              <a:rPr lang="en-US" sz="2200" dirty="0">
                <a:solidFill>
                  <a:prstClr val="black">
                    <a:lumMod val="85000"/>
                    <a:lumOff val="15000"/>
                  </a:prstClr>
                </a:solidFill>
              </a:rPr>
              <a:t>Depressed most of the day, nearly every day </a:t>
            </a:r>
          </a:p>
          <a:p>
            <a:pPr marL="285750" lvl="0" indent="-285750">
              <a:spcBef>
                <a:spcPct val="20000"/>
              </a:spcBef>
              <a:spcAft>
                <a:spcPts val="600"/>
              </a:spcAft>
              <a:buClr>
                <a:srgbClr val="83992A"/>
              </a:buClr>
              <a:buSzPct val="115000"/>
              <a:buFont typeface="Arial"/>
              <a:buChar char="•"/>
            </a:pPr>
            <a:r>
              <a:rPr lang="en-US" sz="2200" dirty="0">
                <a:solidFill>
                  <a:prstClr val="black">
                    <a:lumMod val="85000"/>
                    <a:lumOff val="15000"/>
                  </a:prstClr>
                </a:solidFill>
              </a:rPr>
              <a:t>Diminished interest or pleasure in all or most activities </a:t>
            </a:r>
          </a:p>
          <a:p>
            <a:pPr marL="285750" lvl="0" indent="-285750">
              <a:spcBef>
                <a:spcPct val="20000"/>
              </a:spcBef>
              <a:spcAft>
                <a:spcPts val="600"/>
              </a:spcAft>
              <a:buClr>
                <a:srgbClr val="83992A"/>
              </a:buClr>
              <a:buSzPct val="115000"/>
              <a:buFont typeface="Arial"/>
              <a:buChar char="•"/>
            </a:pPr>
            <a:r>
              <a:rPr lang="en-US" sz="2200" dirty="0">
                <a:solidFill>
                  <a:prstClr val="black">
                    <a:lumMod val="85000"/>
                    <a:lumOff val="15000"/>
                  </a:prstClr>
                </a:solidFill>
              </a:rPr>
              <a:t>Weight loss or gain</a:t>
            </a:r>
          </a:p>
          <a:p>
            <a:pPr marL="285750" lvl="0" indent="-285750">
              <a:spcBef>
                <a:spcPct val="20000"/>
              </a:spcBef>
              <a:spcAft>
                <a:spcPts val="600"/>
              </a:spcAft>
              <a:buClr>
                <a:srgbClr val="83992A"/>
              </a:buClr>
              <a:buSzPct val="115000"/>
              <a:buFont typeface="Arial"/>
              <a:buChar char="•"/>
            </a:pPr>
            <a:r>
              <a:rPr lang="en-US" sz="2200" dirty="0">
                <a:solidFill>
                  <a:prstClr val="black">
                    <a:lumMod val="85000"/>
                    <a:lumOff val="15000"/>
                  </a:prstClr>
                </a:solidFill>
                <a:hlinkClick r:id="rId3" action="ppaction://hlinksldjump"/>
              </a:rPr>
              <a:t>Recurrent thoughts of death</a:t>
            </a:r>
            <a:endParaRPr lang="en-US" sz="2200" dirty="0">
              <a:solidFill>
                <a:prstClr val="black">
                  <a:lumMod val="85000"/>
                  <a:lumOff val="15000"/>
                </a:prstClr>
              </a:solidFill>
            </a:endParaRPr>
          </a:p>
        </p:txBody>
      </p:sp>
      <p:sp>
        <p:nvSpPr>
          <p:cNvPr id="7" name="TextBox 6">
            <a:extLst>
              <a:ext uri="{FF2B5EF4-FFF2-40B4-BE49-F238E27FC236}">
                <a16:creationId xmlns:a16="http://schemas.microsoft.com/office/drawing/2014/main" id="{DDC37FCC-F151-4840-BEE9-2710001E3ECE}"/>
              </a:ext>
            </a:extLst>
          </p:cNvPr>
          <p:cNvSpPr txBox="1"/>
          <p:nvPr/>
        </p:nvSpPr>
        <p:spPr>
          <a:xfrm>
            <a:off x="6346372" y="3875240"/>
            <a:ext cx="5212080" cy="2400657"/>
          </a:xfrm>
          <a:prstGeom prst="rect">
            <a:avLst/>
          </a:prstGeom>
          <a:noFill/>
        </p:spPr>
        <p:txBody>
          <a:bodyPr wrap="square" rtlCol="0">
            <a:spAutoFit/>
          </a:bodyPr>
          <a:lstStyle/>
          <a:p>
            <a:pPr marL="285750" lvl="0" indent="-285750">
              <a:spcBef>
                <a:spcPct val="20000"/>
              </a:spcBef>
              <a:spcAft>
                <a:spcPts val="600"/>
              </a:spcAft>
              <a:buClr>
                <a:srgbClr val="83992A"/>
              </a:buClr>
              <a:buSzPct val="115000"/>
              <a:buFont typeface="Arial"/>
              <a:buChar char="•"/>
            </a:pPr>
            <a:r>
              <a:rPr lang="en-US" sz="2200" dirty="0">
                <a:solidFill>
                  <a:prstClr val="black">
                    <a:lumMod val="85000"/>
                    <a:lumOff val="15000"/>
                  </a:prstClr>
                </a:solidFill>
              </a:rPr>
              <a:t>Insomnia or </a:t>
            </a:r>
            <a:r>
              <a:rPr lang="en-US" sz="2200" dirty="0">
                <a:solidFill>
                  <a:prstClr val="black">
                    <a:lumMod val="85000"/>
                    <a:lumOff val="15000"/>
                  </a:prstClr>
                </a:solidFill>
                <a:hlinkClick r:id="rId4" action="ppaction://hlinksldjump"/>
              </a:rPr>
              <a:t>Hypersomnia</a:t>
            </a:r>
            <a:r>
              <a:rPr lang="en-US" sz="2200" dirty="0">
                <a:solidFill>
                  <a:prstClr val="black">
                    <a:lumMod val="85000"/>
                    <a:lumOff val="15000"/>
                  </a:prstClr>
                </a:solidFill>
              </a:rPr>
              <a:t>  </a:t>
            </a:r>
          </a:p>
          <a:p>
            <a:pPr marL="285750" lvl="0" indent="-285750">
              <a:spcBef>
                <a:spcPct val="20000"/>
              </a:spcBef>
              <a:spcAft>
                <a:spcPts val="600"/>
              </a:spcAft>
              <a:buClr>
                <a:srgbClr val="83992A"/>
              </a:buClr>
              <a:buSzPct val="115000"/>
              <a:buFont typeface="Arial"/>
              <a:buChar char="•"/>
            </a:pPr>
            <a:r>
              <a:rPr lang="en-US" sz="2200" dirty="0">
                <a:solidFill>
                  <a:prstClr val="black">
                    <a:lumMod val="85000"/>
                    <a:lumOff val="15000"/>
                  </a:prstClr>
                </a:solidFill>
                <a:hlinkClick r:id="rId5" action="ppaction://hlinksldjump"/>
              </a:rPr>
              <a:t>Psychomotor agitation or retardation</a:t>
            </a:r>
            <a:endParaRPr lang="en-US" sz="2200" dirty="0">
              <a:solidFill>
                <a:prstClr val="black">
                  <a:lumMod val="85000"/>
                  <a:lumOff val="15000"/>
                </a:prstClr>
              </a:solidFill>
            </a:endParaRPr>
          </a:p>
          <a:p>
            <a:pPr marL="285750" lvl="0" indent="-285750">
              <a:spcBef>
                <a:spcPct val="20000"/>
              </a:spcBef>
              <a:spcAft>
                <a:spcPts val="600"/>
              </a:spcAft>
              <a:buClr>
                <a:srgbClr val="83992A"/>
              </a:buClr>
              <a:buSzPct val="115000"/>
              <a:buFont typeface="Arial"/>
              <a:buChar char="•"/>
            </a:pPr>
            <a:r>
              <a:rPr lang="en-US" sz="2200" dirty="0">
                <a:solidFill>
                  <a:prstClr val="black">
                    <a:lumMod val="85000"/>
                    <a:lumOff val="15000"/>
                  </a:prstClr>
                </a:solidFill>
              </a:rPr>
              <a:t>Fatigue </a:t>
            </a:r>
          </a:p>
          <a:p>
            <a:pPr marL="285750" lvl="0" indent="-285750">
              <a:spcBef>
                <a:spcPct val="20000"/>
              </a:spcBef>
              <a:spcAft>
                <a:spcPts val="600"/>
              </a:spcAft>
              <a:buClr>
                <a:srgbClr val="83992A"/>
              </a:buClr>
              <a:buSzPct val="115000"/>
              <a:buFont typeface="Arial"/>
              <a:buChar char="•"/>
            </a:pPr>
            <a:r>
              <a:rPr lang="en-US" sz="2200" dirty="0">
                <a:solidFill>
                  <a:prstClr val="black">
                    <a:lumMod val="85000"/>
                    <a:lumOff val="15000"/>
                  </a:prstClr>
                </a:solidFill>
              </a:rPr>
              <a:t>Feelings of worthlessness or excessive guilt </a:t>
            </a:r>
            <a:endParaRPr lang="en-US" sz="2400" dirty="0">
              <a:solidFill>
                <a:prstClr val="black">
                  <a:lumMod val="85000"/>
                  <a:lumOff val="15000"/>
                </a:prstClr>
              </a:solidFill>
            </a:endParaRPr>
          </a:p>
          <a:p>
            <a:pPr marL="285750" lvl="0" indent="-285750">
              <a:spcBef>
                <a:spcPct val="20000"/>
              </a:spcBef>
              <a:spcAft>
                <a:spcPts val="600"/>
              </a:spcAft>
              <a:buClr>
                <a:srgbClr val="83992A"/>
              </a:buClr>
              <a:buSzPct val="115000"/>
              <a:buFont typeface="Arial"/>
              <a:buChar char="•"/>
            </a:pPr>
            <a:r>
              <a:rPr lang="en-US" sz="2200" dirty="0">
                <a:solidFill>
                  <a:prstClr val="black">
                    <a:lumMod val="85000"/>
                    <a:lumOff val="15000"/>
                  </a:prstClr>
                </a:solidFill>
              </a:rPr>
              <a:t>Diminished ability to think or concentrate</a:t>
            </a:r>
          </a:p>
        </p:txBody>
      </p:sp>
      <p:sp>
        <p:nvSpPr>
          <p:cNvPr id="8" name="TextBox 7">
            <a:extLst>
              <a:ext uri="{FF2B5EF4-FFF2-40B4-BE49-F238E27FC236}">
                <a16:creationId xmlns:a16="http://schemas.microsoft.com/office/drawing/2014/main" id="{DC96B962-4E11-4769-AECE-8CB7C9633874}"/>
              </a:ext>
            </a:extLst>
          </p:cNvPr>
          <p:cNvSpPr txBox="1"/>
          <p:nvPr/>
        </p:nvSpPr>
        <p:spPr>
          <a:xfrm>
            <a:off x="11229975"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822265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BA02B-4E8F-471B-9F28-53050FEBD441}"/>
              </a:ext>
            </a:extLst>
          </p:cNvPr>
          <p:cNvSpPr>
            <a:spLocks noGrp="1"/>
          </p:cNvSpPr>
          <p:nvPr>
            <p:ph type="ctrTitle"/>
          </p:nvPr>
        </p:nvSpPr>
        <p:spPr/>
        <p:txBody>
          <a:bodyPr/>
          <a:lstStyle/>
          <a:p>
            <a:r>
              <a:rPr lang="en-US" dirty="0"/>
              <a:t>Psychomotor agitation or retardation</a:t>
            </a:r>
          </a:p>
        </p:txBody>
      </p:sp>
      <p:sp>
        <p:nvSpPr>
          <p:cNvPr id="3" name="Subtitle 2">
            <a:extLst>
              <a:ext uri="{FF2B5EF4-FFF2-40B4-BE49-F238E27FC236}">
                <a16:creationId xmlns:a16="http://schemas.microsoft.com/office/drawing/2014/main" id="{CBC7EFCB-10A9-460A-9B91-3844A565B9FF}"/>
              </a:ext>
            </a:extLst>
          </p:cNvPr>
          <p:cNvSpPr>
            <a:spLocks noGrp="1"/>
          </p:cNvSpPr>
          <p:nvPr>
            <p:ph type="subTitle" idx="1"/>
          </p:nvPr>
        </p:nvSpPr>
        <p:spPr/>
        <p:txBody>
          <a:bodyPr>
            <a:normAutofit lnSpcReduction="10000"/>
          </a:bodyPr>
          <a:lstStyle/>
          <a:p>
            <a:r>
              <a:rPr lang="en-US" dirty="0"/>
              <a:t>“psychomotor” refers to the connections made between mental and muscle functions. Includes restless symptoms, such as skin picking or pacing around the room, that are caused by what may be described as mental tension.</a:t>
            </a:r>
          </a:p>
          <a:p>
            <a:endParaRPr lang="en-US" dirty="0"/>
          </a:p>
        </p:txBody>
      </p:sp>
    </p:spTree>
    <p:extLst>
      <p:ext uri="{BB962C8B-B14F-4D97-AF65-F5344CB8AC3E}">
        <p14:creationId xmlns:p14="http://schemas.microsoft.com/office/powerpoint/2010/main" val="129439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7737-F5B1-4D0D-9D5D-E1B83CB2D54A}"/>
              </a:ext>
            </a:extLst>
          </p:cNvPr>
          <p:cNvSpPr>
            <a:spLocks noGrp="1"/>
          </p:cNvSpPr>
          <p:nvPr>
            <p:ph type="ctrTitle"/>
          </p:nvPr>
        </p:nvSpPr>
        <p:spPr/>
        <p:txBody>
          <a:bodyPr/>
          <a:lstStyle/>
          <a:p>
            <a:r>
              <a:rPr lang="en-US" dirty="0"/>
              <a:t>Hypersomnia</a:t>
            </a:r>
          </a:p>
        </p:txBody>
      </p:sp>
      <p:sp>
        <p:nvSpPr>
          <p:cNvPr id="3" name="Subtitle 2">
            <a:extLst>
              <a:ext uri="{FF2B5EF4-FFF2-40B4-BE49-F238E27FC236}">
                <a16:creationId xmlns:a16="http://schemas.microsoft.com/office/drawing/2014/main" id="{E9ED5D33-9639-46B9-8B76-F184D7F05385}"/>
              </a:ext>
            </a:extLst>
          </p:cNvPr>
          <p:cNvSpPr>
            <a:spLocks noGrp="1"/>
          </p:cNvSpPr>
          <p:nvPr>
            <p:ph type="subTitle" idx="1"/>
          </p:nvPr>
        </p:nvSpPr>
        <p:spPr/>
        <p:txBody>
          <a:bodyPr/>
          <a:lstStyle/>
          <a:p>
            <a:r>
              <a:rPr lang="en-US" dirty="0"/>
              <a:t>Excessive daytime sleepiness or the inability to stay awake during the day</a:t>
            </a:r>
          </a:p>
          <a:p>
            <a:endParaRPr lang="en-US" dirty="0"/>
          </a:p>
        </p:txBody>
      </p:sp>
    </p:spTree>
    <p:extLst>
      <p:ext uri="{BB962C8B-B14F-4D97-AF65-F5344CB8AC3E}">
        <p14:creationId xmlns:p14="http://schemas.microsoft.com/office/powerpoint/2010/main" val="48066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8983-1C3F-4CB3-B25D-BCF01839E64D}"/>
              </a:ext>
            </a:extLst>
          </p:cNvPr>
          <p:cNvSpPr>
            <a:spLocks noGrp="1"/>
          </p:cNvSpPr>
          <p:nvPr>
            <p:ph type="ctrTitle"/>
          </p:nvPr>
        </p:nvSpPr>
        <p:spPr/>
        <p:txBody>
          <a:bodyPr/>
          <a:lstStyle/>
          <a:p>
            <a:r>
              <a:rPr lang="en-US" dirty="0"/>
              <a:t>Suicidal Ideation vs Thoughts of death </a:t>
            </a:r>
          </a:p>
        </p:txBody>
      </p:sp>
      <p:sp>
        <p:nvSpPr>
          <p:cNvPr id="3" name="Subtitle 2">
            <a:extLst>
              <a:ext uri="{FF2B5EF4-FFF2-40B4-BE49-F238E27FC236}">
                <a16:creationId xmlns:a16="http://schemas.microsoft.com/office/drawing/2014/main" id="{53F1D229-0A48-4C59-A235-9E6172192B09}"/>
              </a:ext>
            </a:extLst>
          </p:cNvPr>
          <p:cNvSpPr>
            <a:spLocks noGrp="1"/>
          </p:cNvSpPr>
          <p:nvPr>
            <p:ph type="subTitle" idx="1"/>
          </p:nvPr>
        </p:nvSpPr>
        <p:spPr/>
        <p:txBody>
          <a:bodyPr/>
          <a:lstStyle/>
          <a:p>
            <a:r>
              <a:rPr lang="en-US" dirty="0"/>
              <a:t>Suicidal Ideation is a desire to kill oneself where as thoughts of death is a desire or wish to die (e.g., wishing to die while sleeping)</a:t>
            </a:r>
          </a:p>
          <a:p>
            <a:endParaRPr lang="en-US" dirty="0"/>
          </a:p>
        </p:txBody>
      </p:sp>
    </p:spTree>
    <p:extLst>
      <p:ext uri="{BB962C8B-B14F-4D97-AF65-F5344CB8AC3E}">
        <p14:creationId xmlns:p14="http://schemas.microsoft.com/office/powerpoint/2010/main" val="328411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9505-A4F8-4B67-BA65-FECA7D16598B}"/>
              </a:ext>
            </a:extLst>
          </p:cNvPr>
          <p:cNvSpPr>
            <a:spLocks noGrp="1"/>
          </p:cNvSpPr>
          <p:nvPr>
            <p:ph type="title"/>
          </p:nvPr>
        </p:nvSpPr>
        <p:spPr/>
        <p:txBody>
          <a:bodyPr/>
          <a:lstStyle/>
          <a:p>
            <a:r>
              <a:rPr lang="en-US" dirty="0"/>
              <a:t>Symptoms: Major Depressive Episode  </a:t>
            </a:r>
          </a:p>
        </p:txBody>
      </p:sp>
      <p:sp>
        <p:nvSpPr>
          <p:cNvPr id="3" name="Content Placeholder 2">
            <a:extLst>
              <a:ext uri="{FF2B5EF4-FFF2-40B4-BE49-F238E27FC236}">
                <a16:creationId xmlns:a16="http://schemas.microsoft.com/office/drawing/2014/main" id="{F40C3C98-09F8-4C0C-A3C3-19146F713E32}"/>
              </a:ext>
            </a:extLst>
          </p:cNvPr>
          <p:cNvSpPr>
            <a:spLocks noGrp="1"/>
          </p:cNvSpPr>
          <p:nvPr>
            <p:ph idx="1"/>
          </p:nvPr>
        </p:nvSpPr>
        <p:spPr>
          <a:xfrm>
            <a:off x="1295401" y="3331030"/>
            <a:ext cx="9601196" cy="2544838"/>
          </a:xfrm>
        </p:spPr>
        <p:txBody>
          <a:bodyPr/>
          <a:lstStyle/>
          <a:p>
            <a:pPr marL="0" indent="0">
              <a:buNone/>
            </a:pPr>
            <a:r>
              <a:rPr lang="en-US" dirty="0"/>
              <a:t>The symptoms cause clinically significant distress or impairment social, occupational, or other important areas of functioning </a:t>
            </a:r>
          </a:p>
        </p:txBody>
      </p:sp>
      <p:sp>
        <p:nvSpPr>
          <p:cNvPr id="4" name="Text Placeholder 3">
            <a:extLst>
              <a:ext uri="{FF2B5EF4-FFF2-40B4-BE49-F238E27FC236}">
                <a16:creationId xmlns:a16="http://schemas.microsoft.com/office/drawing/2014/main" id="{C0D71AF0-664E-46E7-93C5-D31F9782945A}"/>
              </a:ext>
            </a:extLst>
          </p:cNvPr>
          <p:cNvSpPr txBox="1">
            <a:spLocks/>
          </p:cNvSpPr>
          <p:nvPr/>
        </p:nvSpPr>
        <p:spPr>
          <a:xfrm>
            <a:off x="3718718" y="2671671"/>
            <a:ext cx="4754563" cy="8223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B</a:t>
            </a:r>
          </a:p>
        </p:txBody>
      </p:sp>
      <p:sp>
        <p:nvSpPr>
          <p:cNvPr id="5" name="TextBox 4">
            <a:extLst>
              <a:ext uri="{FF2B5EF4-FFF2-40B4-BE49-F238E27FC236}">
                <a16:creationId xmlns:a16="http://schemas.microsoft.com/office/drawing/2014/main" id="{150C8131-2D37-4DCF-A3C2-A59486C9627A}"/>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128632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3AF2-2F2B-491D-91B5-17046D9A9810}"/>
              </a:ext>
            </a:extLst>
          </p:cNvPr>
          <p:cNvSpPr>
            <a:spLocks noGrp="1"/>
          </p:cNvSpPr>
          <p:nvPr>
            <p:ph type="title"/>
          </p:nvPr>
        </p:nvSpPr>
        <p:spPr/>
        <p:txBody>
          <a:bodyPr/>
          <a:lstStyle/>
          <a:p>
            <a:r>
              <a:rPr lang="en-US" dirty="0"/>
              <a:t>Symptoms: Major Depressive Episode </a:t>
            </a:r>
          </a:p>
        </p:txBody>
      </p:sp>
      <p:sp>
        <p:nvSpPr>
          <p:cNvPr id="3" name="Content Placeholder 2">
            <a:extLst>
              <a:ext uri="{FF2B5EF4-FFF2-40B4-BE49-F238E27FC236}">
                <a16:creationId xmlns:a16="http://schemas.microsoft.com/office/drawing/2014/main" id="{19B55030-480C-43BC-99A5-D600791850BF}"/>
              </a:ext>
            </a:extLst>
          </p:cNvPr>
          <p:cNvSpPr>
            <a:spLocks noGrp="1"/>
          </p:cNvSpPr>
          <p:nvPr>
            <p:ph idx="1"/>
          </p:nvPr>
        </p:nvSpPr>
        <p:spPr>
          <a:xfrm>
            <a:off x="1295401" y="3317966"/>
            <a:ext cx="9601196" cy="2557902"/>
          </a:xfrm>
        </p:spPr>
        <p:txBody>
          <a:bodyPr>
            <a:normAutofit fontScale="92500"/>
          </a:bodyPr>
          <a:lstStyle/>
          <a:p>
            <a:pPr marL="0" indent="0">
              <a:buNone/>
            </a:pPr>
            <a:r>
              <a:rPr lang="en-US" dirty="0"/>
              <a:t>The episode is not attributable to the physiological effects of a substance or another medical condition</a:t>
            </a:r>
          </a:p>
          <a:p>
            <a:pPr marL="0" indent="0">
              <a:buNone/>
            </a:pPr>
            <a:endParaRPr lang="en-US" dirty="0"/>
          </a:p>
          <a:p>
            <a:pPr marL="0" indent="0">
              <a:buNone/>
            </a:pPr>
            <a:r>
              <a:rPr lang="en-US" dirty="0">
                <a:solidFill>
                  <a:srgbClr val="FF0000"/>
                </a:solidFill>
              </a:rPr>
              <a:t>*Responses to a significant loss may include the feelings of intense resemble a depressive episode. As such, the presence of a major depressive episode in addition to the normal response to a significant loss should be carefully considered </a:t>
            </a:r>
          </a:p>
        </p:txBody>
      </p:sp>
      <p:sp>
        <p:nvSpPr>
          <p:cNvPr id="6" name="Text Placeholder 3">
            <a:extLst>
              <a:ext uri="{FF2B5EF4-FFF2-40B4-BE49-F238E27FC236}">
                <a16:creationId xmlns:a16="http://schemas.microsoft.com/office/drawing/2014/main" id="{DFEAB30E-3F32-4DD7-BA0D-8B8C7913C925}"/>
              </a:ext>
            </a:extLst>
          </p:cNvPr>
          <p:cNvSpPr txBox="1">
            <a:spLocks/>
          </p:cNvSpPr>
          <p:nvPr/>
        </p:nvSpPr>
        <p:spPr>
          <a:xfrm>
            <a:off x="3718718" y="2671671"/>
            <a:ext cx="4754563" cy="8223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a:t>Criteria C</a:t>
            </a:r>
          </a:p>
        </p:txBody>
      </p:sp>
      <p:sp>
        <p:nvSpPr>
          <p:cNvPr id="7" name="TextBox 6">
            <a:extLst>
              <a:ext uri="{FF2B5EF4-FFF2-40B4-BE49-F238E27FC236}">
                <a16:creationId xmlns:a16="http://schemas.microsoft.com/office/drawing/2014/main" id="{8DE922CA-8FD0-4833-BA93-559D3E494C98}"/>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69992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7A1E-7607-40A1-8D59-DF01C25CD03E}"/>
              </a:ext>
            </a:extLst>
          </p:cNvPr>
          <p:cNvSpPr>
            <a:spLocks noGrp="1"/>
          </p:cNvSpPr>
          <p:nvPr>
            <p:ph type="title"/>
          </p:nvPr>
        </p:nvSpPr>
        <p:spPr/>
        <p:txBody>
          <a:bodyPr/>
          <a:lstStyle/>
          <a:p>
            <a:r>
              <a:rPr lang="en-US" dirty="0"/>
              <a:t>Brief history</a:t>
            </a:r>
          </a:p>
        </p:txBody>
      </p:sp>
      <p:sp>
        <p:nvSpPr>
          <p:cNvPr id="3" name="Content Placeholder 2">
            <a:extLst>
              <a:ext uri="{FF2B5EF4-FFF2-40B4-BE49-F238E27FC236}">
                <a16:creationId xmlns:a16="http://schemas.microsoft.com/office/drawing/2014/main" id="{996C2959-9A6C-4E44-A664-486DAE33D24D}"/>
              </a:ext>
            </a:extLst>
          </p:cNvPr>
          <p:cNvSpPr>
            <a:spLocks noGrp="1"/>
          </p:cNvSpPr>
          <p:nvPr>
            <p:ph idx="1"/>
          </p:nvPr>
        </p:nvSpPr>
        <p:spPr>
          <a:xfrm>
            <a:off x="734096" y="2556932"/>
            <a:ext cx="10586433" cy="3612048"/>
          </a:xfrm>
        </p:spPr>
        <p:txBody>
          <a:bodyPr>
            <a:normAutofit/>
          </a:bodyPr>
          <a:lstStyle/>
          <a:p>
            <a:pPr>
              <a:buFont typeface="Arial" panose="020B0604020202020204" pitchFamily="34" charset="0"/>
              <a:buChar char="•"/>
            </a:pPr>
            <a:r>
              <a:rPr lang="en-US" sz="2000" dirty="0"/>
              <a:t>First researched in 1</a:t>
            </a:r>
            <a:r>
              <a:rPr lang="en-US" sz="2000" baseline="30000" dirty="0"/>
              <a:t>st</a:t>
            </a:r>
            <a:r>
              <a:rPr lang="en-US" sz="2000" dirty="0"/>
              <a:t> century Greece by </a:t>
            </a:r>
            <a:r>
              <a:rPr lang="en-US" sz="2000" dirty="0" err="1"/>
              <a:t>Aretaeus</a:t>
            </a:r>
            <a:r>
              <a:rPr lang="en-US" sz="2000" dirty="0"/>
              <a:t> of Cappadocia (1)</a:t>
            </a:r>
          </a:p>
          <a:p>
            <a:pPr>
              <a:buFont typeface="Arial" panose="020B0604020202020204" pitchFamily="34" charset="0"/>
              <a:buChar char="•"/>
            </a:pPr>
            <a:r>
              <a:rPr lang="en-US" sz="2000" dirty="0"/>
              <a:t>17</a:t>
            </a:r>
            <a:r>
              <a:rPr lang="en-US" sz="2000" baseline="30000" dirty="0"/>
              <a:t>th</a:t>
            </a:r>
            <a:r>
              <a:rPr lang="en-US" sz="2000" dirty="0"/>
              <a:t> century </a:t>
            </a:r>
            <a:r>
              <a:rPr lang="en-US" sz="2000" dirty="0" err="1"/>
              <a:t>Theophilus</a:t>
            </a:r>
            <a:r>
              <a:rPr lang="en-US" sz="2000" dirty="0"/>
              <a:t> </a:t>
            </a:r>
            <a:r>
              <a:rPr lang="en-US" sz="2000" dirty="0" err="1"/>
              <a:t>Bonet</a:t>
            </a:r>
            <a:r>
              <a:rPr lang="en-US" sz="2000" dirty="0"/>
              <a:t> “</a:t>
            </a:r>
            <a:r>
              <a:rPr lang="en-US" sz="2000" dirty="0" err="1"/>
              <a:t>Sepuchretum</a:t>
            </a:r>
            <a:r>
              <a:rPr lang="en-US" sz="2000" dirty="0"/>
              <a:t>” connected mania and melancholy in a condition called “</a:t>
            </a:r>
            <a:r>
              <a:rPr lang="en-US" sz="2000" dirty="0" err="1"/>
              <a:t>manico-melancolicus</a:t>
            </a:r>
            <a:r>
              <a:rPr lang="en-US" sz="2000" dirty="0"/>
              <a:t>.”(1)</a:t>
            </a:r>
          </a:p>
          <a:p>
            <a:pPr>
              <a:buFont typeface="Arial" panose="020B0604020202020204" pitchFamily="34" charset="0"/>
              <a:buChar char="•"/>
            </a:pPr>
            <a:r>
              <a:rPr lang="en-US" sz="2000" dirty="0"/>
              <a:t>19</a:t>
            </a:r>
            <a:r>
              <a:rPr lang="en-US" sz="2000" baseline="30000" dirty="0"/>
              <a:t>th</a:t>
            </a:r>
            <a:r>
              <a:rPr lang="en-US" sz="2000" dirty="0"/>
              <a:t> century Jean-Pierre </a:t>
            </a:r>
            <a:r>
              <a:rPr lang="en-US" sz="2000" dirty="0" err="1"/>
              <a:t>Falret</a:t>
            </a:r>
            <a:r>
              <a:rPr lang="en-US" sz="2000" dirty="0"/>
              <a:t> described “la </a:t>
            </a:r>
            <a:r>
              <a:rPr lang="en-US" sz="2000" dirty="0" err="1"/>
              <a:t>folie</a:t>
            </a:r>
            <a:r>
              <a:rPr lang="en-US" sz="2000" dirty="0"/>
              <a:t> </a:t>
            </a:r>
            <a:r>
              <a:rPr lang="en-US" sz="2000" dirty="0" err="1"/>
              <a:t>circulaire</a:t>
            </a:r>
            <a:r>
              <a:rPr lang="en-US" sz="2000" dirty="0"/>
              <a:t>,” which translates to circular insanity. This describes people switching through severe depression and manic excitement, and is considered to be the first documented diagnosis of bipolar disorder. (1)</a:t>
            </a:r>
          </a:p>
          <a:p>
            <a:pPr>
              <a:buFont typeface="Arial" panose="020B0604020202020204" pitchFamily="34" charset="0"/>
              <a:buChar char="•"/>
            </a:pPr>
            <a:r>
              <a:rPr lang="en-US" sz="2000" dirty="0"/>
              <a:t> 20</a:t>
            </a:r>
            <a:r>
              <a:rPr lang="en-US" sz="2000" baseline="30000" dirty="0"/>
              <a:t>th</a:t>
            </a:r>
            <a:r>
              <a:rPr lang="en-US" sz="2000" dirty="0"/>
              <a:t> century Emil Kraepelin “Manic Depressive Insanity and Paranoia described the difference between manic-depressive and praecox, which is now known as schizophrenia. His classification of mental disorders remains the basis used by professional associations today (1)</a:t>
            </a:r>
          </a:p>
          <a:p>
            <a:endParaRPr lang="en-US" dirty="0"/>
          </a:p>
        </p:txBody>
      </p:sp>
    </p:spTree>
    <p:extLst>
      <p:ext uri="{BB962C8B-B14F-4D97-AF65-F5344CB8AC3E}">
        <p14:creationId xmlns:p14="http://schemas.microsoft.com/office/powerpoint/2010/main" val="4219980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2E83-F5DD-4082-ACCB-70D3A96269FD}"/>
              </a:ext>
            </a:extLst>
          </p:cNvPr>
          <p:cNvSpPr>
            <a:spLocks noGrp="1"/>
          </p:cNvSpPr>
          <p:nvPr>
            <p:ph type="title"/>
          </p:nvPr>
        </p:nvSpPr>
        <p:spPr/>
        <p:txBody>
          <a:bodyPr/>
          <a:lstStyle/>
          <a:p>
            <a:endParaRPr lang="en-US" dirty="0"/>
          </a:p>
        </p:txBody>
      </p:sp>
      <p:pic>
        <p:nvPicPr>
          <p:cNvPr id="4" name="Online Media 3">
            <a:hlinkClick r:id="" action="ppaction://media"/>
            <a:extLst>
              <a:ext uri="{FF2B5EF4-FFF2-40B4-BE49-F238E27FC236}">
                <a16:creationId xmlns:a16="http://schemas.microsoft.com/office/drawing/2014/main" id="{41F22888-374D-4226-A7A0-6E2BC17723FA}"/>
              </a:ext>
            </a:extLst>
          </p:cNvPr>
          <p:cNvPicPr>
            <a:picLocks noGrp="1" noRot="1" noChangeAspect="1"/>
          </p:cNvPicPr>
          <p:nvPr>
            <p:ph idx="1"/>
            <a:videoFile r:link="rId1"/>
          </p:nvPr>
        </p:nvPicPr>
        <p:blipFill>
          <a:blip r:embed="rId3"/>
          <a:stretch>
            <a:fillRect/>
          </a:stretch>
        </p:blipFill>
        <p:spPr>
          <a:xfrm>
            <a:off x="0" y="-486229"/>
            <a:ext cx="12293600" cy="7830457"/>
          </a:xfrm>
          <a:prstGeom prst="rect">
            <a:avLst/>
          </a:prstGeom>
        </p:spPr>
      </p:pic>
    </p:spTree>
    <p:extLst>
      <p:ext uri="{BB962C8B-B14F-4D97-AF65-F5344CB8AC3E}">
        <p14:creationId xmlns:p14="http://schemas.microsoft.com/office/powerpoint/2010/main" val="2984243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A589-B72F-4312-B14D-91CCB776CBEB}"/>
              </a:ext>
            </a:extLst>
          </p:cNvPr>
          <p:cNvSpPr>
            <a:spLocks noGrp="1"/>
          </p:cNvSpPr>
          <p:nvPr>
            <p:ph type="title"/>
          </p:nvPr>
        </p:nvSpPr>
        <p:spPr/>
        <p:txBody>
          <a:bodyPr/>
          <a:lstStyle/>
          <a:p>
            <a:endParaRPr lang="en-US" dirty="0"/>
          </a:p>
        </p:txBody>
      </p:sp>
      <p:pic>
        <p:nvPicPr>
          <p:cNvPr id="4" name="Online Media 3">
            <a:hlinkClick r:id="" action="ppaction://media"/>
            <a:extLst>
              <a:ext uri="{FF2B5EF4-FFF2-40B4-BE49-F238E27FC236}">
                <a16:creationId xmlns:a16="http://schemas.microsoft.com/office/drawing/2014/main" id="{A3C19CD7-B925-44EE-B5D9-3586A488C4DF}"/>
              </a:ext>
            </a:extLst>
          </p:cNvPr>
          <p:cNvPicPr>
            <a:picLocks noGrp="1" noRot="1" noChangeAspect="1"/>
          </p:cNvPicPr>
          <p:nvPr>
            <p:ph idx="1"/>
            <a:videoFile r:link="rId1"/>
          </p:nvPr>
        </p:nvPicPr>
        <p:blipFill>
          <a:blip r:embed="rId4"/>
          <a:stretch>
            <a:fillRect/>
          </a:stretch>
        </p:blipFill>
        <p:spPr>
          <a:xfrm>
            <a:off x="-647700" y="-231775"/>
            <a:ext cx="13296900" cy="7661275"/>
          </a:xfrm>
          <a:prstGeom prst="rect">
            <a:avLst/>
          </a:prstGeom>
        </p:spPr>
      </p:pic>
    </p:spTree>
    <p:extLst>
      <p:ext uri="{BB962C8B-B14F-4D97-AF65-F5344CB8AC3E}">
        <p14:creationId xmlns:p14="http://schemas.microsoft.com/office/powerpoint/2010/main" val="2118135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CB4E-0246-4D89-86C4-994D63FBA16E}"/>
              </a:ext>
            </a:extLst>
          </p:cNvPr>
          <p:cNvSpPr>
            <a:spLocks noGrp="1"/>
          </p:cNvSpPr>
          <p:nvPr>
            <p:ph type="title"/>
          </p:nvPr>
        </p:nvSpPr>
        <p:spPr>
          <a:xfrm>
            <a:off x="1024129" y="1146919"/>
            <a:ext cx="9720072" cy="1035766"/>
          </a:xfrm>
        </p:spPr>
        <p:txBody>
          <a:bodyPr/>
          <a:lstStyle/>
          <a:p>
            <a:r>
              <a:rPr lang="en-US" dirty="0"/>
              <a:t>Bipolar I</a:t>
            </a:r>
          </a:p>
        </p:txBody>
      </p:sp>
      <p:sp>
        <p:nvSpPr>
          <p:cNvPr id="3" name="Content Placeholder 2">
            <a:extLst>
              <a:ext uri="{FF2B5EF4-FFF2-40B4-BE49-F238E27FC236}">
                <a16:creationId xmlns:a16="http://schemas.microsoft.com/office/drawing/2014/main" id="{898A1D3B-7012-41EE-A05E-041AA24BED17}"/>
              </a:ext>
            </a:extLst>
          </p:cNvPr>
          <p:cNvSpPr>
            <a:spLocks noGrp="1"/>
          </p:cNvSpPr>
          <p:nvPr>
            <p:ph idx="1"/>
          </p:nvPr>
        </p:nvSpPr>
        <p:spPr>
          <a:xfrm>
            <a:off x="1024128" y="2547256"/>
            <a:ext cx="9720073" cy="3762103"/>
          </a:xfrm>
        </p:spPr>
        <p:txBody>
          <a:bodyPr/>
          <a:lstStyle/>
          <a:p>
            <a:r>
              <a:rPr lang="en-US" dirty="0"/>
              <a:t>Criteria have been met for at least one manic episode </a:t>
            </a:r>
          </a:p>
          <a:p>
            <a:r>
              <a:rPr lang="en-US" dirty="0"/>
              <a:t>The occurrence of the manic and major depressive episode(s) is not better explained by schizoaffective disorder, schizophrenia, schizophreniform disorder, delusional disorder, or other specified or unspecified schizophrenia spectrum and other psychotic disorder. </a:t>
            </a:r>
          </a:p>
        </p:txBody>
      </p:sp>
      <p:sp>
        <p:nvSpPr>
          <p:cNvPr id="4" name="TextBox 3">
            <a:extLst>
              <a:ext uri="{FF2B5EF4-FFF2-40B4-BE49-F238E27FC236}">
                <a16:creationId xmlns:a16="http://schemas.microsoft.com/office/drawing/2014/main" id="{F00EC808-52E5-4CEA-AEA2-90FA6DF01B62}"/>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82867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BDE2-AC3E-4C71-8F71-3E5C28DC5E77}"/>
              </a:ext>
            </a:extLst>
          </p:cNvPr>
          <p:cNvSpPr>
            <a:spLocks noGrp="1"/>
          </p:cNvSpPr>
          <p:nvPr>
            <p:ph type="title"/>
          </p:nvPr>
        </p:nvSpPr>
        <p:spPr/>
        <p:txBody>
          <a:bodyPr/>
          <a:lstStyle/>
          <a:p>
            <a:r>
              <a:rPr lang="en-US" dirty="0"/>
              <a:t>Bipolar II</a:t>
            </a:r>
          </a:p>
        </p:txBody>
      </p:sp>
      <p:sp>
        <p:nvSpPr>
          <p:cNvPr id="3" name="Content Placeholder 2">
            <a:extLst>
              <a:ext uri="{FF2B5EF4-FFF2-40B4-BE49-F238E27FC236}">
                <a16:creationId xmlns:a16="http://schemas.microsoft.com/office/drawing/2014/main" id="{A053BBBD-4C75-4D39-B24B-CABA3932B2A2}"/>
              </a:ext>
            </a:extLst>
          </p:cNvPr>
          <p:cNvSpPr>
            <a:spLocks noGrp="1"/>
          </p:cNvSpPr>
          <p:nvPr>
            <p:ph idx="1"/>
          </p:nvPr>
        </p:nvSpPr>
        <p:spPr/>
        <p:txBody>
          <a:bodyPr>
            <a:normAutofit lnSpcReduction="10000"/>
          </a:bodyPr>
          <a:lstStyle/>
          <a:p>
            <a:r>
              <a:rPr lang="en-US" dirty="0"/>
              <a:t>Criteria have been met for at least one hypomanic episode </a:t>
            </a:r>
          </a:p>
          <a:p>
            <a:r>
              <a:rPr lang="en-US" dirty="0"/>
              <a:t>There has never been a manic episode </a:t>
            </a:r>
          </a:p>
          <a:p>
            <a:r>
              <a:rPr lang="en-US" dirty="0"/>
              <a:t>The occurrence of the hypomanic episode(s) and major depressive episode(s) is not better explained by another disorder </a:t>
            </a:r>
          </a:p>
          <a:p>
            <a:r>
              <a:rPr lang="en-US" dirty="0"/>
              <a:t>The symptoms of depressive or the unpredictability caused by frequent alternation between periods of depression and hypomanic causes clinically significant distress or impairment in social occupational or other important areas of functioning. </a:t>
            </a:r>
          </a:p>
          <a:p>
            <a:endParaRPr lang="en-US" dirty="0"/>
          </a:p>
        </p:txBody>
      </p:sp>
    </p:spTree>
    <p:extLst>
      <p:ext uri="{BB962C8B-B14F-4D97-AF65-F5344CB8AC3E}">
        <p14:creationId xmlns:p14="http://schemas.microsoft.com/office/powerpoint/2010/main" val="2500461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6B54-93FD-48FC-BF86-EA7BFD605C5D}"/>
              </a:ext>
            </a:extLst>
          </p:cNvPr>
          <p:cNvSpPr>
            <a:spLocks noGrp="1"/>
          </p:cNvSpPr>
          <p:nvPr>
            <p:ph type="title"/>
          </p:nvPr>
        </p:nvSpPr>
        <p:spPr/>
        <p:txBody>
          <a:bodyPr/>
          <a:lstStyle/>
          <a:p>
            <a:r>
              <a:rPr lang="en-US" dirty="0"/>
              <a:t>Cyclothymic </a:t>
            </a:r>
          </a:p>
        </p:txBody>
      </p:sp>
      <p:sp>
        <p:nvSpPr>
          <p:cNvPr id="3" name="Content Placeholder 2">
            <a:extLst>
              <a:ext uri="{FF2B5EF4-FFF2-40B4-BE49-F238E27FC236}">
                <a16:creationId xmlns:a16="http://schemas.microsoft.com/office/drawing/2014/main" id="{377B036E-3702-4CA1-88FC-BA45948EB969}"/>
              </a:ext>
            </a:extLst>
          </p:cNvPr>
          <p:cNvSpPr>
            <a:spLocks noGrp="1"/>
          </p:cNvSpPr>
          <p:nvPr>
            <p:ph idx="1"/>
          </p:nvPr>
        </p:nvSpPr>
        <p:spPr>
          <a:xfrm>
            <a:off x="809624" y="2556932"/>
            <a:ext cx="10601325" cy="3318936"/>
          </a:xfrm>
        </p:spPr>
        <p:txBody>
          <a:bodyPr/>
          <a:lstStyle/>
          <a:p>
            <a:r>
              <a:rPr lang="en-US" sz="1800" dirty="0"/>
              <a:t>At least 2 </a:t>
            </a:r>
            <a:r>
              <a:rPr lang="en-US" sz="1800" dirty="0" err="1"/>
              <a:t>yrs</a:t>
            </a:r>
            <a:r>
              <a:rPr lang="en-US" sz="1800" dirty="0"/>
              <a:t> (at least 1 </a:t>
            </a:r>
            <a:r>
              <a:rPr lang="en-US" sz="1800" dirty="0" err="1"/>
              <a:t>yr</a:t>
            </a:r>
            <a:r>
              <a:rPr lang="en-US" sz="1800" dirty="0"/>
              <a:t> in children and adolescents) there have been numerous periods with hypomanic symptoms that do not meet criteria for a hypomanic episode and numerous periods with depressive symptoms that do not meet the criteria for major depressive disorder. </a:t>
            </a:r>
          </a:p>
          <a:p>
            <a:r>
              <a:rPr lang="en-US" sz="1800" dirty="0"/>
              <a:t>During the 2 year period (1 </a:t>
            </a:r>
            <a:r>
              <a:rPr lang="en-US" sz="1800" dirty="0" err="1"/>
              <a:t>yr</a:t>
            </a:r>
            <a:r>
              <a:rPr lang="en-US" sz="1800" dirty="0"/>
              <a:t> in children and adolescents), the hypomanic and depressive periods have been present for at least half the time and the individual has not been without the symptoms for more than 2 months </a:t>
            </a:r>
          </a:p>
          <a:p>
            <a:r>
              <a:rPr lang="en-US" sz="1800" dirty="0"/>
              <a:t>Criteria for major depressive, manic, or hypomanic episode have never been met. </a:t>
            </a:r>
          </a:p>
          <a:p>
            <a:r>
              <a:rPr lang="en-US" sz="1800" dirty="0"/>
              <a:t>The symptoms are not better explained by another disorder </a:t>
            </a:r>
          </a:p>
          <a:p>
            <a:r>
              <a:rPr lang="en-US" sz="1800" dirty="0"/>
              <a:t>The symptoms are not attributable to the physiological effects of substance </a:t>
            </a:r>
          </a:p>
          <a:p>
            <a:endParaRPr lang="en-US" dirty="0"/>
          </a:p>
        </p:txBody>
      </p:sp>
    </p:spTree>
    <p:extLst>
      <p:ext uri="{BB962C8B-B14F-4D97-AF65-F5344CB8AC3E}">
        <p14:creationId xmlns:p14="http://schemas.microsoft.com/office/powerpoint/2010/main" val="495866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40BFB-8B55-4153-9633-5A116A2BCAC1}"/>
              </a:ext>
            </a:extLst>
          </p:cNvPr>
          <p:cNvPicPr>
            <a:picLocks noChangeAspect="1"/>
          </p:cNvPicPr>
          <p:nvPr/>
        </p:nvPicPr>
        <p:blipFill>
          <a:blip r:embed="rId3"/>
          <a:stretch>
            <a:fillRect/>
          </a:stretch>
        </p:blipFill>
        <p:spPr>
          <a:xfrm>
            <a:off x="0" y="0"/>
            <a:ext cx="12192000" cy="6858000"/>
          </a:xfrm>
          <a:prstGeom prst="rect">
            <a:avLst/>
          </a:prstGeom>
        </p:spPr>
      </p:pic>
      <p:sp>
        <p:nvSpPr>
          <p:cNvPr id="8" name="Freeform: Shape 7">
            <a:extLst>
              <a:ext uri="{FF2B5EF4-FFF2-40B4-BE49-F238E27FC236}">
                <a16:creationId xmlns:a16="http://schemas.microsoft.com/office/drawing/2014/main" id="{DD12AC58-9A89-4AE4-A1BE-7CEAAA7D7A3E}"/>
              </a:ext>
            </a:extLst>
          </p:cNvPr>
          <p:cNvSpPr/>
          <p:nvPr/>
        </p:nvSpPr>
        <p:spPr>
          <a:xfrm>
            <a:off x="2104571" y="3126683"/>
            <a:ext cx="9768115" cy="2781778"/>
          </a:xfrm>
          <a:custGeom>
            <a:avLst/>
            <a:gdLst>
              <a:gd name="connsiteX0" fmla="*/ 0 w 9768115"/>
              <a:gd name="connsiteY0" fmla="*/ 948008 h 2735228"/>
              <a:gd name="connsiteX1" fmla="*/ 1146629 w 9768115"/>
              <a:gd name="connsiteY1" fmla="*/ 2718751 h 2735228"/>
              <a:gd name="connsiteX2" fmla="*/ 1538515 w 9768115"/>
              <a:gd name="connsiteY2" fmla="*/ 19094 h 2735228"/>
              <a:gd name="connsiteX3" fmla="*/ 2177143 w 9768115"/>
              <a:gd name="connsiteY3" fmla="*/ 1876922 h 2735228"/>
              <a:gd name="connsiteX4" fmla="*/ 2656115 w 9768115"/>
              <a:gd name="connsiteY4" fmla="*/ 33608 h 2735228"/>
              <a:gd name="connsiteX5" fmla="*/ 3425372 w 9768115"/>
              <a:gd name="connsiteY5" fmla="*/ 2428465 h 2735228"/>
              <a:gd name="connsiteX6" fmla="*/ 4020458 w 9768115"/>
              <a:gd name="connsiteY6" fmla="*/ 33608 h 2735228"/>
              <a:gd name="connsiteX7" fmla="*/ 4586515 w 9768115"/>
              <a:gd name="connsiteY7" fmla="*/ 977037 h 2735228"/>
              <a:gd name="connsiteX8" fmla="*/ 5268686 w 9768115"/>
              <a:gd name="connsiteY8" fmla="*/ 294865 h 2735228"/>
              <a:gd name="connsiteX9" fmla="*/ 5863772 w 9768115"/>
              <a:gd name="connsiteY9" fmla="*/ 2573608 h 2735228"/>
              <a:gd name="connsiteX10" fmla="*/ 6473372 w 9768115"/>
              <a:gd name="connsiteY10" fmla="*/ 48122 h 2735228"/>
              <a:gd name="connsiteX11" fmla="*/ 7373258 w 9768115"/>
              <a:gd name="connsiteY11" fmla="*/ 1615665 h 2735228"/>
              <a:gd name="connsiteX12" fmla="*/ 8244115 w 9768115"/>
              <a:gd name="connsiteY12" fmla="*/ 33608 h 2735228"/>
              <a:gd name="connsiteX13" fmla="*/ 8940800 w 9768115"/>
              <a:gd name="connsiteY13" fmla="*/ 2181722 h 2735228"/>
              <a:gd name="connsiteX14" fmla="*/ 9768115 w 9768115"/>
              <a:gd name="connsiteY14" fmla="*/ 265837 h 2735228"/>
              <a:gd name="connsiteX0" fmla="*/ 0 w 9768115"/>
              <a:gd name="connsiteY0" fmla="*/ 935980 h 2723200"/>
              <a:gd name="connsiteX1" fmla="*/ 1146629 w 9768115"/>
              <a:gd name="connsiteY1" fmla="*/ 2706723 h 2723200"/>
              <a:gd name="connsiteX2" fmla="*/ 1538515 w 9768115"/>
              <a:gd name="connsiteY2" fmla="*/ 7066 h 2723200"/>
              <a:gd name="connsiteX3" fmla="*/ 2177143 w 9768115"/>
              <a:gd name="connsiteY3" fmla="*/ 1864894 h 2723200"/>
              <a:gd name="connsiteX4" fmla="*/ 2656115 w 9768115"/>
              <a:gd name="connsiteY4" fmla="*/ 21580 h 2723200"/>
              <a:gd name="connsiteX5" fmla="*/ 3425372 w 9768115"/>
              <a:gd name="connsiteY5" fmla="*/ 2416437 h 2723200"/>
              <a:gd name="connsiteX6" fmla="*/ 4020458 w 9768115"/>
              <a:gd name="connsiteY6" fmla="*/ 21580 h 2723200"/>
              <a:gd name="connsiteX7" fmla="*/ 4731658 w 9768115"/>
              <a:gd name="connsiteY7" fmla="*/ 2314838 h 2723200"/>
              <a:gd name="connsiteX8" fmla="*/ 5268686 w 9768115"/>
              <a:gd name="connsiteY8" fmla="*/ 282837 h 2723200"/>
              <a:gd name="connsiteX9" fmla="*/ 5863772 w 9768115"/>
              <a:gd name="connsiteY9" fmla="*/ 2561580 h 2723200"/>
              <a:gd name="connsiteX10" fmla="*/ 6473372 w 9768115"/>
              <a:gd name="connsiteY10" fmla="*/ 36094 h 2723200"/>
              <a:gd name="connsiteX11" fmla="*/ 7373258 w 9768115"/>
              <a:gd name="connsiteY11" fmla="*/ 1603637 h 2723200"/>
              <a:gd name="connsiteX12" fmla="*/ 8244115 w 9768115"/>
              <a:gd name="connsiteY12" fmla="*/ 21580 h 2723200"/>
              <a:gd name="connsiteX13" fmla="*/ 8940800 w 9768115"/>
              <a:gd name="connsiteY13" fmla="*/ 2169694 h 2723200"/>
              <a:gd name="connsiteX14" fmla="*/ 9768115 w 9768115"/>
              <a:gd name="connsiteY14" fmla="*/ 253809 h 2723200"/>
              <a:gd name="connsiteX0" fmla="*/ 0 w 9768115"/>
              <a:gd name="connsiteY0" fmla="*/ 935980 h 2723200"/>
              <a:gd name="connsiteX1" fmla="*/ 1146629 w 9768115"/>
              <a:gd name="connsiteY1" fmla="*/ 2706723 h 2723200"/>
              <a:gd name="connsiteX2" fmla="*/ 1538515 w 9768115"/>
              <a:gd name="connsiteY2" fmla="*/ 7066 h 2723200"/>
              <a:gd name="connsiteX3" fmla="*/ 2177143 w 9768115"/>
              <a:gd name="connsiteY3" fmla="*/ 1864894 h 2723200"/>
              <a:gd name="connsiteX4" fmla="*/ 2656115 w 9768115"/>
              <a:gd name="connsiteY4" fmla="*/ 21580 h 2723200"/>
              <a:gd name="connsiteX5" fmla="*/ 3425372 w 9768115"/>
              <a:gd name="connsiteY5" fmla="*/ 2416437 h 2723200"/>
              <a:gd name="connsiteX6" fmla="*/ 4020458 w 9768115"/>
              <a:gd name="connsiteY6" fmla="*/ 21580 h 2723200"/>
              <a:gd name="connsiteX7" fmla="*/ 4731658 w 9768115"/>
              <a:gd name="connsiteY7" fmla="*/ 2314838 h 2723200"/>
              <a:gd name="connsiteX8" fmla="*/ 5210629 w 9768115"/>
              <a:gd name="connsiteY8" fmla="*/ 1197237 h 2723200"/>
              <a:gd name="connsiteX9" fmla="*/ 5863772 w 9768115"/>
              <a:gd name="connsiteY9" fmla="*/ 2561580 h 2723200"/>
              <a:gd name="connsiteX10" fmla="*/ 6473372 w 9768115"/>
              <a:gd name="connsiteY10" fmla="*/ 36094 h 2723200"/>
              <a:gd name="connsiteX11" fmla="*/ 7373258 w 9768115"/>
              <a:gd name="connsiteY11" fmla="*/ 1603637 h 2723200"/>
              <a:gd name="connsiteX12" fmla="*/ 8244115 w 9768115"/>
              <a:gd name="connsiteY12" fmla="*/ 21580 h 2723200"/>
              <a:gd name="connsiteX13" fmla="*/ 8940800 w 9768115"/>
              <a:gd name="connsiteY13" fmla="*/ 2169694 h 2723200"/>
              <a:gd name="connsiteX14" fmla="*/ 9768115 w 9768115"/>
              <a:gd name="connsiteY14" fmla="*/ 253809 h 2723200"/>
              <a:gd name="connsiteX0" fmla="*/ 0 w 9768115"/>
              <a:gd name="connsiteY0" fmla="*/ 936327 h 2723547"/>
              <a:gd name="connsiteX1" fmla="*/ 1146629 w 9768115"/>
              <a:gd name="connsiteY1" fmla="*/ 2707070 h 2723547"/>
              <a:gd name="connsiteX2" fmla="*/ 1538515 w 9768115"/>
              <a:gd name="connsiteY2" fmla="*/ 7413 h 2723547"/>
              <a:gd name="connsiteX3" fmla="*/ 2177143 w 9768115"/>
              <a:gd name="connsiteY3" fmla="*/ 1865241 h 2723547"/>
              <a:gd name="connsiteX4" fmla="*/ 2641601 w 9768115"/>
              <a:gd name="connsiteY4" fmla="*/ 617012 h 2723547"/>
              <a:gd name="connsiteX5" fmla="*/ 3425372 w 9768115"/>
              <a:gd name="connsiteY5" fmla="*/ 2416784 h 2723547"/>
              <a:gd name="connsiteX6" fmla="*/ 4020458 w 9768115"/>
              <a:gd name="connsiteY6" fmla="*/ 21927 h 2723547"/>
              <a:gd name="connsiteX7" fmla="*/ 4731658 w 9768115"/>
              <a:gd name="connsiteY7" fmla="*/ 2315185 h 2723547"/>
              <a:gd name="connsiteX8" fmla="*/ 5210629 w 9768115"/>
              <a:gd name="connsiteY8" fmla="*/ 1197584 h 2723547"/>
              <a:gd name="connsiteX9" fmla="*/ 5863772 w 9768115"/>
              <a:gd name="connsiteY9" fmla="*/ 2561927 h 2723547"/>
              <a:gd name="connsiteX10" fmla="*/ 6473372 w 9768115"/>
              <a:gd name="connsiteY10" fmla="*/ 36441 h 2723547"/>
              <a:gd name="connsiteX11" fmla="*/ 7373258 w 9768115"/>
              <a:gd name="connsiteY11" fmla="*/ 1603984 h 2723547"/>
              <a:gd name="connsiteX12" fmla="*/ 8244115 w 9768115"/>
              <a:gd name="connsiteY12" fmla="*/ 21927 h 2723547"/>
              <a:gd name="connsiteX13" fmla="*/ 8940800 w 9768115"/>
              <a:gd name="connsiteY13" fmla="*/ 2170041 h 2723547"/>
              <a:gd name="connsiteX14" fmla="*/ 9768115 w 9768115"/>
              <a:gd name="connsiteY14" fmla="*/ 254156 h 2723547"/>
              <a:gd name="connsiteX0" fmla="*/ 0 w 9768115"/>
              <a:gd name="connsiteY0" fmla="*/ 936327 h 2723547"/>
              <a:gd name="connsiteX1" fmla="*/ 1146629 w 9768115"/>
              <a:gd name="connsiteY1" fmla="*/ 2707070 h 2723547"/>
              <a:gd name="connsiteX2" fmla="*/ 1538515 w 9768115"/>
              <a:gd name="connsiteY2" fmla="*/ 7413 h 2723547"/>
              <a:gd name="connsiteX3" fmla="*/ 2177143 w 9768115"/>
              <a:gd name="connsiteY3" fmla="*/ 1865241 h 2723547"/>
              <a:gd name="connsiteX4" fmla="*/ 2641601 w 9768115"/>
              <a:gd name="connsiteY4" fmla="*/ 617012 h 2723547"/>
              <a:gd name="connsiteX5" fmla="*/ 3425372 w 9768115"/>
              <a:gd name="connsiteY5" fmla="*/ 2416784 h 2723547"/>
              <a:gd name="connsiteX6" fmla="*/ 4020458 w 9768115"/>
              <a:gd name="connsiteY6" fmla="*/ 21927 h 2723547"/>
              <a:gd name="connsiteX7" fmla="*/ 4731658 w 9768115"/>
              <a:gd name="connsiteY7" fmla="*/ 2315185 h 2723547"/>
              <a:gd name="connsiteX8" fmla="*/ 5210629 w 9768115"/>
              <a:gd name="connsiteY8" fmla="*/ 1197584 h 2723547"/>
              <a:gd name="connsiteX9" fmla="*/ 5863772 w 9768115"/>
              <a:gd name="connsiteY9" fmla="*/ 2561927 h 2723547"/>
              <a:gd name="connsiteX10" fmla="*/ 6473372 w 9768115"/>
              <a:gd name="connsiteY10" fmla="*/ 36441 h 2723547"/>
              <a:gd name="connsiteX11" fmla="*/ 7373258 w 9768115"/>
              <a:gd name="connsiteY11" fmla="*/ 1603984 h 2723547"/>
              <a:gd name="connsiteX12" fmla="*/ 8215087 w 9768115"/>
              <a:gd name="connsiteY12" fmla="*/ 776670 h 2723547"/>
              <a:gd name="connsiteX13" fmla="*/ 8940800 w 9768115"/>
              <a:gd name="connsiteY13" fmla="*/ 2170041 h 2723547"/>
              <a:gd name="connsiteX14" fmla="*/ 9768115 w 9768115"/>
              <a:gd name="connsiteY14" fmla="*/ 254156 h 2723547"/>
              <a:gd name="connsiteX0" fmla="*/ 0 w 9768115"/>
              <a:gd name="connsiteY0" fmla="*/ 937316 h 2781778"/>
              <a:gd name="connsiteX1" fmla="*/ 769257 w 9768115"/>
              <a:gd name="connsiteY1" fmla="*/ 2766116 h 2781778"/>
              <a:gd name="connsiteX2" fmla="*/ 1538515 w 9768115"/>
              <a:gd name="connsiteY2" fmla="*/ 8402 h 2781778"/>
              <a:gd name="connsiteX3" fmla="*/ 2177143 w 9768115"/>
              <a:gd name="connsiteY3" fmla="*/ 1866230 h 2781778"/>
              <a:gd name="connsiteX4" fmla="*/ 2641601 w 9768115"/>
              <a:gd name="connsiteY4" fmla="*/ 618001 h 2781778"/>
              <a:gd name="connsiteX5" fmla="*/ 3425372 w 9768115"/>
              <a:gd name="connsiteY5" fmla="*/ 2417773 h 2781778"/>
              <a:gd name="connsiteX6" fmla="*/ 4020458 w 9768115"/>
              <a:gd name="connsiteY6" fmla="*/ 22916 h 2781778"/>
              <a:gd name="connsiteX7" fmla="*/ 4731658 w 9768115"/>
              <a:gd name="connsiteY7" fmla="*/ 2316174 h 2781778"/>
              <a:gd name="connsiteX8" fmla="*/ 5210629 w 9768115"/>
              <a:gd name="connsiteY8" fmla="*/ 1198573 h 2781778"/>
              <a:gd name="connsiteX9" fmla="*/ 5863772 w 9768115"/>
              <a:gd name="connsiteY9" fmla="*/ 2562916 h 2781778"/>
              <a:gd name="connsiteX10" fmla="*/ 6473372 w 9768115"/>
              <a:gd name="connsiteY10" fmla="*/ 37430 h 2781778"/>
              <a:gd name="connsiteX11" fmla="*/ 7373258 w 9768115"/>
              <a:gd name="connsiteY11" fmla="*/ 1604973 h 2781778"/>
              <a:gd name="connsiteX12" fmla="*/ 8215087 w 9768115"/>
              <a:gd name="connsiteY12" fmla="*/ 777659 h 2781778"/>
              <a:gd name="connsiteX13" fmla="*/ 8940800 w 9768115"/>
              <a:gd name="connsiteY13" fmla="*/ 2171030 h 2781778"/>
              <a:gd name="connsiteX14" fmla="*/ 9768115 w 9768115"/>
              <a:gd name="connsiteY14" fmla="*/ 255145 h 278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68115" h="2781778">
                <a:moveTo>
                  <a:pt x="0" y="937316"/>
                </a:moveTo>
                <a:cubicBezTo>
                  <a:pt x="445105" y="1900097"/>
                  <a:pt x="512838" y="2920935"/>
                  <a:pt x="769257" y="2766116"/>
                </a:cubicBezTo>
                <a:cubicBezTo>
                  <a:pt x="1025676" y="2611297"/>
                  <a:pt x="1303867" y="158383"/>
                  <a:pt x="1538515" y="8402"/>
                </a:cubicBezTo>
                <a:cubicBezTo>
                  <a:pt x="1773163" y="-141579"/>
                  <a:pt x="1993295" y="1764630"/>
                  <a:pt x="2177143" y="1866230"/>
                </a:cubicBezTo>
                <a:cubicBezTo>
                  <a:pt x="2360991" y="1967830"/>
                  <a:pt x="2433563" y="526077"/>
                  <a:pt x="2641601" y="618001"/>
                </a:cubicBezTo>
                <a:cubicBezTo>
                  <a:pt x="2849639" y="709925"/>
                  <a:pt x="3195563" y="2516954"/>
                  <a:pt x="3425372" y="2417773"/>
                </a:cubicBezTo>
                <a:cubicBezTo>
                  <a:pt x="3655181" y="2318592"/>
                  <a:pt x="3802744" y="39849"/>
                  <a:pt x="4020458" y="22916"/>
                </a:cubicBezTo>
                <a:cubicBezTo>
                  <a:pt x="4238172" y="5983"/>
                  <a:pt x="4533296" y="2120231"/>
                  <a:pt x="4731658" y="2316174"/>
                </a:cubicBezTo>
                <a:cubicBezTo>
                  <a:pt x="4930020" y="2512117"/>
                  <a:pt x="5021943" y="1157449"/>
                  <a:pt x="5210629" y="1198573"/>
                </a:cubicBezTo>
                <a:cubicBezTo>
                  <a:pt x="5399315" y="1239697"/>
                  <a:pt x="5653315" y="2756440"/>
                  <a:pt x="5863772" y="2562916"/>
                </a:cubicBezTo>
                <a:cubicBezTo>
                  <a:pt x="6074229" y="2369392"/>
                  <a:pt x="6221791" y="197087"/>
                  <a:pt x="6473372" y="37430"/>
                </a:cubicBezTo>
                <a:cubicBezTo>
                  <a:pt x="6724953" y="-122227"/>
                  <a:pt x="7082972" y="1481602"/>
                  <a:pt x="7373258" y="1604973"/>
                </a:cubicBezTo>
                <a:cubicBezTo>
                  <a:pt x="7663544" y="1728344"/>
                  <a:pt x="7953830" y="683316"/>
                  <a:pt x="8215087" y="777659"/>
                </a:cubicBezTo>
                <a:cubicBezTo>
                  <a:pt x="8476344" y="872002"/>
                  <a:pt x="8681962" y="2258116"/>
                  <a:pt x="8940800" y="2171030"/>
                </a:cubicBezTo>
                <a:cubicBezTo>
                  <a:pt x="9199638" y="2083944"/>
                  <a:pt x="9481457" y="1232440"/>
                  <a:pt x="9768115" y="255145"/>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F822170-7EEB-4D83-A1E0-6605C89BAA08}"/>
              </a:ext>
            </a:extLst>
          </p:cNvPr>
          <p:cNvSpPr txBox="1"/>
          <p:nvPr/>
        </p:nvSpPr>
        <p:spPr>
          <a:xfrm>
            <a:off x="8882743" y="3018971"/>
            <a:ext cx="2307771" cy="461665"/>
          </a:xfrm>
          <a:prstGeom prst="rect">
            <a:avLst/>
          </a:prstGeom>
          <a:noFill/>
        </p:spPr>
        <p:txBody>
          <a:bodyPr wrap="square" rtlCol="0">
            <a:spAutoFit/>
          </a:bodyPr>
          <a:lstStyle/>
          <a:p>
            <a:r>
              <a:rPr lang="en-US" sz="2400" b="1" dirty="0">
                <a:solidFill>
                  <a:srgbClr val="FFFF00"/>
                </a:solidFill>
                <a:latin typeface="Arial Black" panose="020B0A04020102020204" pitchFamily="34" charset="0"/>
              </a:rPr>
              <a:t>Cyclothymic</a:t>
            </a:r>
          </a:p>
        </p:txBody>
      </p:sp>
    </p:spTree>
    <p:extLst>
      <p:ext uri="{BB962C8B-B14F-4D97-AF65-F5344CB8AC3E}">
        <p14:creationId xmlns:p14="http://schemas.microsoft.com/office/powerpoint/2010/main" val="4028967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7A8F-41A0-441B-96FE-FEE2C3C98D35}"/>
              </a:ext>
            </a:extLst>
          </p:cNvPr>
          <p:cNvSpPr>
            <a:spLocks noGrp="1"/>
          </p:cNvSpPr>
          <p:nvPr>
            <p:ph type="title"/>
          </p:nvPr>
        </p:nvSpPr>
        <p:spPr>
          <a:xfrm>
            <a:off x="1114427" y="669171"/>
            <a:ext cx="9601196" cy="635000"/>
          </a:xfrm>
        </p:spPr>
        <p:txBody>
          <a:bodyPr>
            <a:normAutofit fontScale="90000"/>
          </a:bodyPr>
          <a:lstStyle/>
          <a:p>
            <a:r>
              <a:rPr lang="en-US" dirty="0"/>
              <a:t>Rapid Cycling </a:t>
            </a:r>
          </a:p>
        </p:txBody>
      </p:sp>
      <p:pic>
        <p:nvPicPr>
          <p:cNvPr id="4" name="Online Media 3">
            <a:hlinkClick r:id="" action="ppaction://media"/>
            <a:extLst>
              <a:ext uri="{FF2B5EF4-FFF2-40B4-BE49-F238E27FC236}">
                <a16:creationId xmlns:a16="http://schemas.microsoft.com/office/drawing/2014/main" id="{C7F20C7F-7850-47A2-BB63-73CDBA31BF12}"/>
              </a:ext>
            </a:extLst>
          </p:cNvPr>
          <p:cNvPicPr>
            <a:picLocks noGrp="1" noRot="1" noChangeAspect="1"/>
          </p:cNvPicPr>
          <p:nvPr>
            <p:ph idx="1"/>
            <a:videoFile r:link="rId1"/>
          </p:nvPr>
        </p:nvPicPr>
        <p:blipFill>
          <a:blip r:embed="rId3"/>
          <a:stretch>
            <a:fillRect/>
          </a:stretch>
        </p:blipFill>
        <p:spPr>
          <a:xfrm>
            <a:off x="-33338" y="-609600"/>
            <a:ext cx="12225338" cy="8201025"/>
          </a:xfrm>
          <a:prstGeom prst="rect">
            <a:avLst/>
          </a:prstGeom>
        </p:spPr>
      </p:pic>
    </p:spTree>
    <p:extLst>
      <p:ext uri="{BB962C8B-B14F-4D97-AF65-F5344CB8AC3E}">
        <p14:creationId xmlns:p14="http://schemas.microsoft.com/office/powerpoint/2010/main" val="1207151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1F87-2699-4D63-AF62-738B9E3F2328}"/>
              </a:ext>
            </a:extLst>
          </p:cNvPr>
          <p:cNvSpPr>
            <a:spLocks noGrp="1"/>
          </p:cNvSpPr>
          <p:nvPr>
            <p:ph type="title"/>
          </p:nvPr>
        </p:nvSpPr>
        <p:spPr/>
        <p:txBody>
          <a:bodyPr/>
          <a:lstStyle/>
          <a:p>
            <a:r>
              <a:rPr lang="en-US" dirty="0"/>
              <a:t>Differential diagnoses</a:t>
            </a:r>
          </a:p>
        </p:txBody>
      </p:sp>
      <p:sp>
        <p:nvSpPr>
          <p:cNvPr id="3" name="Content Placeholder 2">
            <a:extLst>
              <a:ext uri="{FF2B5EF4-FFF2-40B4-BE49-F238E27FC236}">
                <a16:creationId xmlns:a16="http://schemas.microsoft.com/office/drawing/2014/main" id="{752F947D-0305-4FE6-B9CF-FB9405686971}"/>
              </a:ext>
            </a:extLst>
          </p:cNvPr>
          <p:cNvSpPr>
            <a:spLocks noGrp="1"/>
          </p:cNvSpPr>
          <p:nvPr>
            <p:ph idx="1"/>
          </p:nvPr>
        </p:nvSpPr>
        <p:spPr/>
        <p:txBody>
          <a:bodyPr>
            <a:normAutofit fontScale="92500" lnSpcReduction="10000"/>
          </a:bodyPr>
          <a:lstStyle/>
          <a:p>
            <a:r>
              <a:rPr lang="en-US" dirty="0"/>
              <a:t>Generalized Anxiety Disorder-Do they have pressured speech? </a:t>
            </a:r>
          </a:p>
          <a:p>
            <a:r>
              <a:rPr lang="en-US" dirty="0"/>
              <a:t>Panic Disorder-Got depression? Are the symptoms mostly physiological? </a:t>
            </a:r>
          </a:p>
          <a:p>
            <a:r>
              <a:rPr lang="en-US" dirty="0"/>
              <a:t>Posttraumatic Stress Disorder- Is there a precipitating event? Is it mostly trauma related symptomology? </a:t>
            </a:r>
          </a:p>
          <a:p>
            <a:r>
              <a:rPr lang="en-US" dirty="0"/>
              <a:t>Substance/medication-induced bipolar disorder-did this start after they ingested a substance?</a:t>
            </a:r>
          </a:p>
          <a:p>
            <a:r>
              <a:rPr lang="en-US" dirty="0"/>
              <a:t>Attention-deficit/hyperactivity disorder-Is depression present? </a:t>
            </a:r>
          </a:p>
          <a:p>
            <a:r>
              <a:rPr lang="en-US" dirty="0"/>
              <a:t>Major Depressive Disorder- Any do they meet the criteria for mania or hypomania? </a:t>
            </a:r>
          </a:p>
        </p:txBody>
      </p:sp>
    </p:spTree>
    <p:extLst>
      <p:ext uri="{BB962C8B-B14F-4D97-AF65-F5344CB8AC3E}">
        <p14:creationId xmlns:p14="http://schemas.microsoft.com/office/powerpoint/2010/main" val="3396691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AA9E-EE7F-472A-AF89-5F29D28CCECE}"/>
              </a:ext>
            </a:extLst>
          </p:cNvPr>
          <p:cNvSpPr>
            <a:spLocks noGrp="1"/>
          </p:cNvSpPr>
          <p:nvPr>
            <p:ph type="title"/>
          </p:nvPr>
        </p:nvSpPr>
        <p:spPr/>
        <p:txBody>
          <a:bodyPr>
            <a:normAutofit fontScale="90000"/>
          </a:bodyPr>
          <a:lstStyle/>
          <a:p>
            <a:r>
              <a:rPr lang="en-US" dirty="0"/>
              <a:t>Differential diagnosing: Borderline Personality Disorder </a:t>
            </a:r>
          </a:p>
        </p:txBody>
      </p:sp>
      <p:sp>
        <p:nvSpPr>
          <p:cNvPr id="4" name="Text Placeholder 3">
            <a:extLst>
              <a:ext uri="{FF2B5EF4-FFF2-40B4-BE49-F238E27FC236}">
                <a16:creationId xmlns:a16="http://schemas.microsoft.com/office/drawing/2014/main" id="{BFAAF11B-F4D8-408C-9285-2E9BC60DB519}"/>
              </a:ext>
            </a:extLst>
          </p:cNvPr>
          <p:cNvSpPr>
            <a:spLocks noGrp="1"/>
          </p:cNvSpPr>
          <p:nvPr>
            <p:ph type="body" idx="1"/>
          </p:nvPr>
        </p:nvSpPr>
        <p:spPr>
          <a:xfrm>
            <a:off x="1295400" y="2499360"/>
            <a:ext cx="4718304" cy="576263"/>
          </a:xfrm>
        </p:spPr>
        <p:txBody>
          <a:bodyPr/>
          <a:lstStyle/>
          <a:p>
            <a:r>
              <a:rPr lang="en-US" dirty="0"/>
              <a:t> </a:t>
            </a:r>
          </a:p>
        </p:txBody>
      </p:sp>
      <p:sp>
        <p:nvSpPr>
          <p:cNvPr id="5" name="Content Placeholder 4">
            <a:extLst>
              <a:ext uri="{FF2B5EF4-FFF2-40B4-BE49-F238E27FC236}">
                <a16:creationId xmlns:a16="http://schemas.microsoft.com/office/drawing/2014/main" id="{3BEDF8B6-9F80-4A48-A4E5-FBE03C883FBC}"/>
              </a:ext>
            </a:extLst>
          </p:cNvPr>
          <p:cNvSpPr>
            <a:spLocks noGrp="1"/>
          </p:cNvSpPr>
          <p:nvPr>
            <p:ph sz="half" idx="2"/>
          </p:nvPr>
        </p:nvSpPr>
        <p:spPr>
          <a:xfrm>
            <a:off x="1295400" y="2499361"/>
            <a:ext cx="4718304" cy="3718560"/>
          </a:xfrm>
        </p:spPr>
        <p:txBody>
          <a:bodyPr/>
          <a:lstStyle/>
          <a:p>
            <a:r>
              <a:rPr lang="en-US" dirty="0"/>
              <a:t>Impulsivity </a:t>
            </a:r>
          </a:p>
          <a:p>
            <a:r>
              <a:rPr lang="en-US" dirty="0"/>
              <a:t>Mood disturbance </a:t>
            </a:r>
          </a:p>
          <a:p>
            <a:r>
              <a:rPr lang="en-US" dirty="0"/>
              <a:t>Chronic feelings of emptiness </a:t>
            </a:r>
          </a:p>
          <a:p>
            <a:r>
              <a:rPr lang="en-US" dirty="0"/>
              <a:t>Inappropriate, intense anger or difficulty controlling anger </a:t>
            </a:r>
          </a:p>
          <a:p>
            <a:r>
              <a:rPr lang="en-US" dirty="0"/>
              <a:t>Impulsivity in at least two areas that that are potentially self-damaging</a:t>
            </a:r>
          </a:p>
        </p:txBody>
      </p:sp>
      <p:sp>
        <p:nvSpPr>
          <p:cNvPr id="7" name="Content Placeholder 6">
            <a:extLst>
              <a:ext uri="{FF2B5EF4-FFF2-40B4-BE49-F238E27FC236}">
                <a16:creationId xmlns:a16="http://schemas.microsoft.com/office/drawing/2014/main" id="{7E0E02AD-BCD0-4085-B311-A3AB9E6B76D6}"/>
              </a:ext>
            </a:extLst>
          </p:cNvPr>
          <p:cNvSpPr>
            <a:spLocks noGrp="1"/>
          </p:cNvSpPr>
          <p:nvPr>
            <p:ph sz="quarter" idx="4"/>
          </p:nvPr>
        </p:nvSpPr>
        <p:spPr>
          <a:xfrm>
            <a:off x="6180670" y="2499360"/>
            <a:ext cx="4718304" cy="3701630"/>
          </a:xfrm>
        </p:spPr>
        <p:txBody>
          <a:bodyPr/>
          <a:lstStyle/>
          <a:p>
            <a:r>
              <a:rPr lang="en-US" dirty="0"/>
              <a:t>Issues with abandonment </a:t>
            </a:r>
          </a:p>
          <a:p>
            <a:r>
              <a:rPr lang="en-US" dirty="0"/>
              <a:t>Unstable personal relationships </a:t>
            </a:r>
          </a:p>
          <a:p>
            <a:r>
              <a:rPr lang="en-US" dirty="0"/>
              <a:t>Transient paranoid ideation</a:t>
            </a:r>
          </a:p>
          <a:p>
            <a:r>
              <a:rPr lang="en-US" dirty="0"/>
              <a:t>Recurrent suicidal behavior </a:t>
            </a:r>
          </a:p>
        </p:txBody>
      </p:sp>
    </p:spTree>
    <p:extLst>
      <p:ext uri="{BB962C8B-B14F-4D97-AF65-F5344CB8AC3E}">
        <p14:creationId xmlns:p14="http://schemas.microsoft.com/office/powerpoint/2010/main" val="3133848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592A-88C0-44ED-B3A7-CED559F9AEF7}"/>
              </a:ext>
            </a:extLst>
          </p:cNvPr>
          <p:cNvSpPr>
            <a:spLocks noGrp="1"/>
          </p:cNvSpPr>
          <p:nvPr>
            <p:ph type="title"/>
          </p:nvPr>
        </p:nvSpPr>
        <p:spPr>
          <a:xfrm>
            <a:off x="1295402" y="753533"/>
            <a:ext cx="9601196" cy="440268"/>
          </a:xfrm>
        </p:spPr>
        <p:txBody>
          <a:bodyPr>
            <a:normAutofit fontScale="90000"/>
          </a:bodyPr>
          <a:lstStyle/>
          <a:p>
            <a:r>
              <a:rPr lang="en-US" dirty="0"/>
              <a:t>Decision Tree</a:t>
            </a:r>
          </a:p>
        </p:txBody>
      </p:sp>
      <p:pic>
        <p:nvPicPr>
          <p:cNvPr id="4" name="Content Placeholder 3">
            <a:extLst>
              <a:ext uri="{FF2B5EF4-FFF2-40B4-BE49-F238E27FC236}">
                <a16:creationId xmlns:a16="http://schemas.microsoft.com/office/drawing/2014/main" id="{2B6BD89D-38A4-492C-A3B3-EE7F220BF2CE}"/>
              </a:ext>
            </a:extLst>
          </p:cNvPr>
          <p:cNvPicPr>
            <a:picLocks noGrp="1" noChangeAspect="1"/>
          </p:cNvPicPr>
          <p:nvPr>
            <p:ph idx="1"/>
          </p:nvPr>
        </p:nvPicPr>
        <p:blipFill>
          <a:blip r:embed="rId2"/>
          <a:stretch>
            <a:fillRect/>
          </a:stretch>
        </p:blipFill>
        <p:spPr>
          <a:xfrm>
            <a:off x="768350" y="1422401"/>
            <a:ext cx="10655300" cy="4800599"/>
          </a:xfrm>
          <a:prstGeom prst="rect">
            <a:avLst/>
          </a:prstGeom>
        </p:spPr>
      </p:pic>
      <p:sp>
        <p:nvSpPr>
          <p:cNvPr id="5" name="TextBox 4">
            <a:extLst>
              <a:ext uri="{FF2B5EF4-FFF2-40B4-BE49-F238E27FC236}">
                <a16:creationId xmlns:a16="http://schemas.microsoft.com/office/drawing/2014/main" id="{8490A670-CBCA-4189-A3B3-4CF99F6A4DF1}"/>
              </a:ext>
            </a:extLst>
          </p:cNvPr>
          <p:cNvSpPr txBox="1"/>
          <p:nvPr/>
        </p:nvSpPr>
        <p:spPr>
          <a:xfrm>
            <a:off x="495300" y="6451600"/>
            <a:ext cx="1511300" cy="369332"/>
          </a:xfrm>
          <a:prstGeom prst="rect">
            <a:avLst/>
          </a:prstGeom>
          <a:noFill/>
        </p:spPr>
        <p:txBody>
          <a:bodyPr wrap="square" rtlCol="0">
            <a:spAutoFit/>
          </a:bodyPr>
          <a:lstStyle/>
          <a:p>
            <a:r>
              <a:rPr lang="en-US" i="1" dirty="0"/>
              <a:t>From DSM IV</a:t>
            </a:r>
          </a:p>
        </p:txBody>
      </p:sp>
    </p:spTree>
    <p:extLst>
      <p:ext uri="{BB962C8B-B14F-4D97-AF65-F5344CB8AC3E}">
        <p14:creationId xmlns:p14="http://schemas.microsoft.com/office/powerpoint/2010/main" val="360274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2BE618-F170-44F5-9297-1816A31903B9}"/>
              </a:ext>
            </a:extLst>
          </p:cNvPr>
          <p:cNvSpPr txBox="1"/>
          <p:nvPr/>
        </p:nvSpPr>
        <p:spPr>
          <a:xfrm>
            <a:off x="-30873" y="0"/>
            <a:ext cx="12336083" cy="6858000"/>
          </a:xfrm>
          <a:prstGeom prst="rect">
            <a:avLst/>
          </a:prstGeom>
          <a:solidFill>
            <a:schemeClr val="bg1">
              <a:lumMod val="95000"/>
            </a:schemeClr>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83E8E0B8-30D8-48F0-BAE0-6B3041CEA469}"/>
              </a:ext>
            </a:extLst>
          </p:cNvPr>
          <p:cNvSpPr txBox="1"/>
          <p:nvPr/>
        </p:nvSpPr>
        <p:spPr>
          <a:xfrm>
            <a:off x="0" y="102676"/>
            <a:ext cx="12192000" cy="830997"/>
          </a:xfrm>
          <a:prstGeom prst="rect">
            <a:avLst/>
          </a:prstGeom>
          <a:noFill/>
        </p:spPr>
        <p:txBody>
          <a:bodyPr wrap="square" lIns="0" tIns="0" rIns="0" bIns="0" rtlCol="0" anchor="ctr" anchorCtr="0">
            <a:spAutoFit/>
          </a:bodyPr>
          <a:lstStyle/>
          <a:p>
            <a:pPr algn="ctr"/>
            <a:r>
              <a:rPr lang="en-US" sz="4400" dirty="0">
                <a:cs typeface="Arial"/>
              </a:rPr>
              <a:t>The Facts </a:t>
            </a:r>
            <a:r>
              <a:rPr lang="en-US" sz="5400" b="1" dirty="0">
                <a:latin typeface="Arial"/>
                <a:cs typeface="Arial"/>
              </a:rPr>
              <a:t> </a:t>
            </a:r>
          </a:p>
        </p:txBody>
      </p:sp>
      <p:grpSp>
        <p:nvGrpSpPr>
          <p:cNvPr id="6" name="Group 5" descr="Blue shapes group.">
            <a:extLst>
              <a:ext uri="{FF2B5EF4-FFF2-40B4-BE49-F238E27FC236}">
                <a16:creationId xmlns:a16="http://schemas.microsoft.com/office/drawing/2014/main" id="{F1BCFF58-9E3A-4968-9D9E-0F03C7E44813}"/>
              </a:ext>
            </a:extLst>
          </p:cNvPr>
          <p:cNvGrpSpPr/>
          <p:nvPr/>
        </p:nvGrpSpPr>
        <p:grpSpPr>
          <a:xfrm>
            <a:off x="290319" y="1295400"/>
            <a:ext cx="5830584" cy="5138214"/>
            <a:chOff x="290319" y="1295400"/>
            <a:chExt cx="5830584" cy="5138214"/>
          </a:xfrm>
        </p:grpSpPr>
        <p:grpSp>
          <p:nvGrpSpPr>
            <p:cNvPr id="7" name="Group 6" descr="Blue group.">
              <a:extLst>
                <a:ext uri="{FF2B5EF4-FFF2-40B4-BE49-F238E27FC236}">
                  <a16:creationId xmlns:a16="http://schemas.microsoft.com/office/drawing/2014/main" id="{ABFE41CD-DB82-4847-BA4B-00AF55B1EA6C}"/>
                </a:ext>
              </a:extLst>
            </p:cNvPr>
            <p:cNvGrpSpPr/>
            <p:nvPr/>
          </p:nvGrpSpPr>
          <p:grpSpPr>
            <a:xfrm>
              <a:off x="290319" y="1295400"/>
              <a:ext cx="5781689" cy="5138214"/>
              <a:chOff x="290319" y="1295400"/>
              <a:chExt cx="5781689" cy="5138214"/>
            </a:xfrm>
          </p:grpSpPr>
          <p:sp>
            <p:nvSpPr>
              <p:cNvPr id="9" name="TextBox 8">
                <a:extLst>
                  <a:ext uri="{FF2B5EF4-FFF2-40B4-BE49-F238E27FC236}">
                    <a16:creationId xmlns:a16="http://schemas.microsoft.com/office/drawing/2014/main" id="{F4FEC459-5EAF-4A52-81E3-454E850D75F4}"/>
                  </a:ext>
                </a:extLst>
              </p:cNvPr>
              <p:cNvSpPr txBox="1"/>
              <p:nvPr/>
            </p:nvSpPr>
            <p:spPr>
              <a:xfrm>
                <a:off x="4159013" y="1400252"/>
                <a:ext cx="1447800" cy="523220"/>
              </a:xfrm>
              <a:prstGeom prst="rect">
                <a:avLst/>
              </a:prstGeom>
              <a:noFill/>
            </p:spPr>
            <p:txBody>
              <a:bodyPr wrap="square" rtlCol="0">
                <a:spAutoFit/>
              </a:bodyPr>
              <a:lstStyle/>
              <a:p>
                <a:pPr algn="r"/>
                <a:r>
                  <a:rPr lang="en-US" sz="2800" dirty="0">
                    <a:solidFill>
                      <a:srgbClr val="2E76D4"/>
                    </a:solidFill>
                    <a:latin typeface="Arial"/>
                    <a:cs typeface="Arial"/>
                  </a:rPr>
                  <a:t>Males</a:t>
                </a:r>
              </a:p>
            </p:txBody>
          </p:sp>
          <p:grpSp>
            <p:nvGrpSpPr>
              <p:cNvPr id="10" name="Group 9" descr="Male Half Icon">
                <a:extLst>
                  <a:ext uri="{FF2B5EF4-FFF2-40B4-BE49-F238E27FC236}">
                    <a16:creationId xmlns:a16="http://schemas.microsoft.com/office/drawing/2014/main" id="{CDFBAC86-9D97-411F-9FF6-E9240A04EC3E}"/>
                  </a:ext>
                </a:extLst>
              </p:cNvPr>
              <p:cNvGrpSpPr/>
              <p:nvPr/>
            </p:nvGrpSpPr>
            <p:grpSpPr>
              <a:xfrm>
                <a:off x="5064179" y="1295400"/>
                <a:ext cx="1007829" cy="5138214"/>
                <a:chOff x="5026079" y="990600"/>
                <a:chExt cx="1007829" cy="5138214"/>
              </a:xfrm>
            </p:grpSpPr>
            <p:sp>
              <p:nvSpPr>
                <p:cNvPr id="42" name="Freeform 16">
                  <a:extLst>
                    <a:ext uri="{FF2B5EF4-FFF2-40B4-BE49-F238E27FC236}">
                      <a16:creationId xmlns:a16="http://schemas.microsoft.com/office/drawing/2014/main" id="{7BF2F25D-EA61-4B40-8368-F98A02052E97}"/>
                    </a:ext>
                  </a:extLst>
                </p:cNvPr>
                <p:cNvSpPr>
                  <a:spLocks/>
                </p:cNvSpPr>
                <p:nvPr/>
              </p:nvSpPr>
              <p:spPr bwMode="auto">
                <a:xfrm>
                  <a:off x="5026079" y="1905001"/>
                  <a:ext cx="1007829" cy="4223813"/>
                </a:xfrm>
                <a:custGeom>
                  <a:avLst/>
                  <a:gdLst>
                    <a:gd name="T0" fmla="*/ 10 w 41"/>
                    <a:gd name="T1" fmla="*/ 4 h 173"/>
                    <a:gd name="T2" fmla="*/ 40 w 41"/>
                    <a:gd name="T3" fmla="*/ 1 h 173"/>
                    <a:gd name="T4" fmla="*/ 41 w 41"/>
                    <a:gd name="T5" fmla="*/ 81 h 173"/>
                    <a:gd name="T6" fmla="*/ 38 w 41"/>
                    <a:gd name="T7" fmla="*/ 84 h 173"/>
                    <a:gd name="T8" fmla="*/ 38 w 41"/>
                    <a:gd name="T9" fmla="*/ 162 h 173"/>
                    <a:gd name="T10" fmla="*/ 20 w 41"/>
                    <a:gd name="T11" fmla="*/ 165 h 173"/>
                    <a:gd name="T12" fmla="*/ 19 w 41"/>
                    <a:gd name="T13" fmla="*/ 155 h 173"/>
                    <a:gd name="T14" fmla="*/ 19 w 41"/>
                    <a:gd name="T15" fmla="*/ 28 h 173"/>
                    <a:gd name="T16" fmla="*/ 15 w 41"/>
                    <a:gd name="T17" fmla="*/ 28 h 173"/>
                    <a:gd name="T18" fmla="*/ 15 w 41"/>
                    <a:gd name="T19" fmla="*/ 74 h 173"/>
                    <a:gd name="T20" fmla="*/ 7 w 41"/>
                    <a:gd name="T21" fmla="*/ 83 h 173"/>
                    <a:gd name="T22" fmla="*/ 1 w 41"/>
                    <a:gd name="T23" fmla="*/ 76 h 173"/>
                    <a:gd name="T24" fmla="*/ 0 w 41"/>
                    <a:gd name="T25" fmla="*/ 22 h 173"/>
                    <a:gd name="T26" fmla="*/ 10 w 41"/>
                    <a:gd name="T27" fmla="*/ 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173">
                      <a:moveTo>
                        <a:pt x="10" y="4"/>
                      </a:moveTo>
                      <a:cubicBezTo>
                        <a:pt x="19" y="0"/>
                        <a:pt x="30" y="1"/>
                        <a:pt x="40" y="1"/>
                      </a:cubicBezTo>
                      <a:cubicBezTo>
                        <a:pt x="41" y="27"/>
                        <a:pt x="40" y="54"/>
                        <a:pt x="41" y="81"/>
                      </a:cubicBezTo>
                      <a:cubicBezTo>
                        <a:pt x="40" y="82"/>
                        <a:pt x="39" y="84"/>
                        <a:pt x="38" y="84"/>
                      </a:cubicBezTo>
                      <a:cubicBezTo>
                        <a:pt x="38" y="110"/>
                        <a:pt x="38" y="136"/>
                        <a:pt x="38" y="162"/>
                      </a:cubicBezTo>
                      <a:cubicBezTo>
                        <a:pt x="38" y="171"/>
                        <a:pt x="23" y="173"/>
                        <a:pt x="20" y="165"/>
                      </a:cubicBezTo>
                      <a:cubicBezTo>
                        <a:pt x="19" y="162"/>
                        <a:pt x="19" y="158"/>
                        <a:pt x="19" y="155"/>
                      </a:cubicBezTo>
                      <a:cubicBezTo>
                        <a:pt x="19" y="113"/>
                        <a:pt x="19" y="71"/>
                        <a:pt x="19" y="28"/>
                      </a:cubicBezTo>
                      <a:cubicBezTo>
                        <a:pt x="18" y="28"/>
                        <a:pt x="16" y="28"/>
                        <a:pt x="15" y="28"/>
                      </a:cubicBezTo>
                      <a:cubicBezTo>
                        <a:pt x="15" y="44"/>
                        <a:pt x="15" y="59"/>
                        <a:pt x="15" y="74"/>
                      </a:cubicBezTo>
                      <a:cubicBezTo>
                        <a:pt x="15" y="79"/>
                        <a:pt x="12" y="84"/>
                        <a:pt x="7" y="83"/>
                      </a:cubicBezTo>
                      <a:cubicBezTo>
                        <a:pt x="3" y="84"/>
                        <a:pt x="0" y="80"/>
                        <a:pt x="1" y="76"/>
                      </a:cubicBezTo>
                      <a:cubicBezTo>
                        <a:pt x="0" y="58"/>
                        <a:pt x="0" y="40"/>
                        <a:pt x="0" y="22"/>
                      </a:cubicBezTo>
                      <a:cubicBezTo>
                        <a:pt x="0" y="15"/>
                        <a:pt x="3" y="7"/>
                        <a:pt x="10" y="4"/>
                      </a:cubicBezTo>
                      <a:close/>
                    </a:path>
                  </a:pathLst>
                </a:custGeom>
                <a:solidFill>
                  <a:srgbClr val="2E76D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3" name="Oval 17">
                  <a:extLst>
                    <a:ext uri="{FF2B5EF4-FFF2-40B4-BE49-F238E27FC236}">
                      <a16:creationId xmlns:a16="http://schemas.microsoft.com/office/drawing/2014/main" id="{3FCB27F9-05B0-48DB-9515-FD18BA40CCBC}"/>
                    </a:ext>
                  </a:extLst>
                </p:cNvPr>
                <p:cNvSpPr/>
                <p:nvPr/>
              </p:nvSpPr>
              <p:spPr bwMode="auto">
                <a:xfrm>
                  <a:off x="5575300" y="990600"/>
                  <a:ext cx="431800" cy="838200"/>
                </a:xfrm>
                <a:custGeom>
                  <a:avLst/>
                  <a:gdLst/>
                  <a:ahLst/>
                  <a:cxnLst/>
                  <a:rect l="l" t="t" r="r" b="b"/>
                  <a:pathLst>
                    <a:path w="431800" h="838200">
                      <a:moveTo>
                        <a:pt x="419100" y="0"/>
                      </a:moveTo>
                      <a:lnTo>
                        <a:pt x="431800" y="1280"/>
                      </a:lnTo>
                      <a:lnTo>
                        <a:pt x="431800" y="836920"/>
                      </a:lnTo>
                      <a:lnTo>
                        <a:pt x="419100" y="838200"/>
                      </a:lnTo>
                      <a:cubicBezTo>
                        <a:pt x="187637" y="838200"/>
                        <a:pt x="0" y="650563"/>
                        <a:pt x="0" y="419100"/>
                      </a:cubicBezTo>
                      <a:cubicBezTo>
                        <a:pt x="0" y="187637"/>
                        <a:pt x="187637" y="0"/>
                        <a:pt x="419100" y="0"/>
                      </a:cubicBezTo>
                      <a:close/>
                    </a:path>
                  </a:pathLst>
                </a:custGeom>
                <a:solidFill>
                  <a:srgbClr val="2E76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97" charset="0"/>
                  </a:endParaRPr>
                </a:p>
              </p:txBody>
            </p:sp>
          </p:grpSp>
          <p:sp>
            <p:nvSpPr>
              <p:cNvPr id="11" name="Freeform 12" descr="Blue Computer Icon">
                <a:extLst>
                  <a:ext uri="{FF2B5EF4-FFF2-40B4-BE49-F238E27FC236}">
                    <a16:creationId xmlns:a16="http://schemas.microsoft.com/office/drawing/2014/main" id="{962A4FEF-CF13-4867-9E42-D853C84FF47B}"/>
                  </a:ext>
                </a:extLst>
              </p:cNvPr>
              <p:cNvSpPr>
                <a:spLocks noEditPoints="1"/>
              </p:cNvSpPr>
              <p:nvPr/>
            </p:nvSpPr>
            <p:spPr bwMode="auto">
              <a:xfrm>
                <a:off x="928989" y="2028098"/>
                <a:ext cx="798764" cy="574112"/>
              </a:xfrm>
              <a:custGeom>
                <a:avLst/>
                <a:gdLst>
                  <a:gd name="T0" fmla="*/ 446 w 448"/>
                  <a:gd name="T1" fmla="*/ 296 h 322"/>
                  <a:gd name="T2" fmla="*/ 421 w 448"/>
                  <a:gd name="T3" fmla="*/ 245 h 322"/>
                  <a:gd name="T4" fmla="*/ 415 w 448"/>
                  <a:gd name="T5" fmla="*/ 235 h 322"/>
                  <a:gd name="T6" fmla="*/ 418 w 448"/>
                  <a:gd name="T7" fmla="*/ 227 h 322"/>
                  <a:gd name="T8" fmla="*/ 418 w 448"/>
                  <a:gd name="T9" fmla="*/ 10 h 322"/>
                  <a:gd name="T10" fmla="*/ 408 w 448"/>
                  <a:gd name="T11" fmla="*/ 0 h 322"/>
                  <a:gd name="T12" fmla="*/ 43 w 448"/>
                  <a:gd name="T13" fmla="*/ 0 h 322"/>
                  <a:gd name="T14" fmla="*/ 33 w 448"/>
                  <a:gd name="T15" fmla="*/ 10 h 322"/>
                  <a:gd name="T16" fmla="*/ 33 w 448"/>
                  <a:gd name="T17" fmla="*/ 227 h 322"/>
                  <a:gd name="T18" fmla="*/ 36 w 448"/>
                  <a:gd name="T19" fmla="*/ 236 h 322"/>
                  <a:gd name="T20" fmla="*/ 28 w 448"/>
                  <a:gd name="T21" fmla="*/ 246 h 322"/>
                  <a:gd name="T22" fmla="*/ 1 w 448"/>
                  <a:gd name="T23" fmla="*/ 296 h 322"/>
                  <a:gd name="T24" fmla="*/ 3 w 448"/>
                  <a:gd name="T25" fmla="*/ 315 h 322"/>
                  <a:gd name="T26" fmla="*/ 4 w 448"/>
                  <a:gd name="T27" fmla="*/ 316 h 322"/>
                  <a:gd name="T28" fmla="*/ 9 w 448"/>
                  <a:gd name="T29" fmla="*/ 321 h 322"/>
                  <a:gd name="T30" fmla="*/ 62 w 448"/>
                  <a:gd name="T31" fmla="*/ 321 h 322"/>
                  <a:gd name="T32" fmla="*/ 440 w 448"/>
                  <a:gd name="T33" fmla="*/ 321 h 322"/>
                  <a:gd name="T34" fmla="*/ 441 w 448"/>
                  <a:gd name="T35" fmla="*/ 321 h 322"/>
                  <a:gd name="T36" fmla="*/ 444 w 448"/>
                  <a:gd name="T37" fmla="*/ 319 h 322"/>
                  <a:gd name="T38" fmla="*/ 447 w 448"/>
                  <a:gd name="T39" fmla="*/ 314 h 322"/>
                  <a:gd name="T40" fmla="*/ 446 w 448"/>
                  <a:gd name="T41" fmla="*/ 296 h 322"/>
                  <a:gd name="T42" fmla="*/ 390 w 448"/>
                  <a:gd name="T43" fmla="*/ 38 h 322"/>
                  <a:gd name="T44" fmla="*/ 390 w 448"/>
                  <a:gd name="T45" fmla="*/ 212 h 322"/>
                  <a:gd name="T46" fmla="*/ 381 w 448"/>
                  <a:gd name="T47" fmla="*/ 221 h 322"/>
                  <a:gd name="T48" fmla="*/ 380 w 448"/>
                  <a:gd name="T49" fmla="*/ 221 h 322"/>
                  <a:gd name="T50" fmla="*/ 313 w 448"/>
                  <a:gd name="T51" fmla="*/ 221 h 322"/>
                  <a:gd name="T52" fmla="*/ 112 w 448"/>
                  <a:gd name="T53" fmla="*/ 221 h 322"/>
                  <a:gd name="T54" fmla="*/ 89 w 448"/>
                  <a:gd name="T55" fmla="*/ 221 h 322"/>
                  <a:gd name="T56" fmla="*/ 70 w 448"/>
                  <a:gd name="T57" fmla="*/ 221 h 322"/>
                  <a:gd name="T58" fmla="*/ 64 w 448"/>
                  <a:gd name="T59" fmla="*/ 219 h 322"/>
                  <a:gd name="T60" fmla="*/ 62 w 448"/>
                  <a:gd name="T61" fmla="*/ 216 h 322"/>
                  <a:gd name="T62" fmla="*/ 61 w 448"/>
                  <a:gd name="T63" fmla="*/ 212 h 322"/>
                  <a:gd name="T64" fmla="*/ 61 w 448"/>
                  <a:gd name="T65" fmla="*/ 201 h 322"/>
                  <a:gd name="T66" fmla="*/ 61 w 448"/>
                  <a:gd name="T67" fmla="*/ 195 h 322"/>
                  <a:gd name="T68" fmla="*/ 61 w 448"/>
                  <a:gd name="T69" fmla="*/ 195 h 322"/>
                  <a:gd name="T70" fmla="*/ 61 w 448"/>
                  <a:gd name="T71" fmla="*/ 35 h 322"/>
                  <a:gd name="T72" fmla="*/ 70 w 448"/>
                  <a:gd name="T73" fmla="*/ 26 h 322"/>
                  <a:gd name="T74" fmla="*/ 381 w 448"/>
                  <a:gd name="T75" fmla="*/ 26 h 322"/>
                  <a:gd name="T76" fmla="*/ 383 w 448"/>
                  <a:gd name="T77" fmla="*/ 26 h 322"/>
                  <a:gd name="T78" fmla="*/ 390 w 448"/>
                  <a:gd name="T79" fmla="*/ 3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8" h="322">
                    <a:moveTo>
                      <a:pt x="446" y="296"/>
                    </a:moveTo>
                    <a:cubicBezTo>
                      <a:pt x="421" y="245"/>
                      <a:pt x="421" y="245"/>
                      <a:pt x="421" y="245"/>
                    </a:cubicBezTo>
                    <a:cubicBezTo>
                      <a:pt x="419" y="240"/>
                      <a:pt x="417" y="237"/>
                      <a:pt x="415" y="235"/>
                    </a:cubicBezTo>
                    <a:cubicBezTo>
                      <a:pt x="417" y="233"/>
                      <a:pt x="418" y="231"/>
                      <a:pt x="418" y="227"/>
                    </a:cubicBezTo>
                    <a:cubicBezTo>
                      <a:pt x="418" y="10"/>
                      <a:pt x="418" y="10"/>
                      <a:pt x="418" y="10"/>
                    </a:cubicBezTo>
                    <a:cubicBezTo>
                      <a:pt x="418" y="4"/>
                      <a:pt x="414" y="0"/>
                      <a:pt x="408" y="0"/>
                    </a:cubicBezTo>
                    <a:cubicBezTo>
                      <a:pt x="43" y="0"/>
                      <a:pt x="43" y="0"/>
                      <a:pt x="43" y="0"/>
                    </a:cubicBezTo>
                    <a:cubicBezTo>
                      <a:pt x="37" y="0"/>
                      <a:pt x="33" y="4"/>
                      <a:pt x="33" y="10"/>
                    </a:cubicBezTo>
                    <a:cubicBezTo>
                      <a:pt x="33" y="227"/>
                      <a:pt x="33" y="227"/>
                      <a:pt x="33" y="227"/>
                    </a:cubicBezTo>
                    <a:cubicBezTo>
                      <a:pt x="33" y="231"/>
                      <a:pt x="34" y="234"/>
                      <a:pt x="36" y="236"/>
                    </a:cubicBezTo>
                    <a:cubicBezTo>
                      <a:pt x="32" y="236"/>
                      <a:pt x="30" y="239"/>
                      <a:pt x="28" y="246"/>
                    </a:cubicBezTo>
                    <a:cubicBezTo>
                      <a:pt x="1" y="296"/>
                      <a:pt x="1" y="296"/>
                      <a:pt x="1" y="296"/>
                    </a:cubicBezTo>
                    <a:cubicBezTo>
                      <a:pt x="0" y="301"/>
                      <a:pt x="1" y="310"/>
                      <a:pt x="3" y="315"/>
                    </a:cubicBezTo>
                    <a:cubicBezTo>
                      <a:pt x="4" y="316"/>
                      <a:pt x="4" y="316"/>
                      <a:pt x="4" y="316"/>
                    </a:cubicBezTo>
                    <a:cubicBezTo>
                      <a:pt x="5" y="319"/>
                      <a:pt x="7" y="321"/>
                      <a:pt x="9" y="321"/>
                    </a:cubicBezTo>
                    <a:cubicBezTo>
                      <a:pt x="62" y="321"/>
                      <a:pt x="62" y="321"/>
                      <a:pt x="62" y="321"/>
                    </a:cubicBezTo>
                    <a:cubicBezTo>
                      <a:pt x="174" y="321"/>
                      <a:pt x="424" y="322"/>
                      <a:pt x="440" y="321"/>
                    </a:cubicBezTo>
                    <a:cubicBezTo>
                      <a:pt x="441" y="321"/>
                      <a:pt x="441" y="321"/>
                      <a:pt x="441" y="321"/>
                    </a:cubicBezTo>
                    <a:cubicBezTo>
                      <a:pt x="442" y="321"/>
                      <a:pt x="443" y="320"/>
                      <a:pt x="444" y="319"/>
                    </a:cubicBezTo>
                    <a:cubicBezTo>
                      <a:pt x="445" y="317"/>
                      <a:pt x="446" y="316"/>
                      <a:pt x="447" y="314"/>
                    </a:cubicBezTo>
                    <a:cubicBezTo>
                      <a:pt x="448" y="308"/>
                      <a:pt x="448" y="301"/>
                      <a:pt x="446" y="296"/>
                    </a:cubicBezTo>
                    <a:close/>
                    <a:moveTo>
                      <a:pt x="390" y="38"/>
                    </a:moveTo>
                    <a:cubicBezTo>
                      <a:pt x="390" y="212"/>
                      <a:pt x="390" y="212"/>
                      <a:pt x="390" y="212"/>
                    </a:cubicBezTo>
                    <a:cubicBezTo>
                      <a:pt x="390" y="217"/>
                      <a:pt x="386" y="221"/>
                      <a:pt x="381" y="221"/>
                    </a:cubicBezTo>
                    <a:cubicBezTo>
                      <a:pt x="380" y="221"/>
                      <a:pt x="380" y="221"/>
                      <a:pt x="380" y="221"/>
                    </a:cubicBezTo>
                    <a:cubicBezTo>
                      <a:pt x="375" y="221"/>
                      <a:pt x="348" y="221"/>
                      <a:pt x="313" y="221"/>
                    </a:cubicBezTo>
                    <a:cubicBezTo>
                      <a:pt x="112" y="221"/>
                      <a:pt x="112" y="221"/>
                      <a:pt x="112" y="221"/>
                    </a:cubicBezTo>
                    <a:cubicBezTo>
                      <a:pt x="99" y="221"/>
                      <a:pt x="91" y="221"/>
                      <a:pt x="89" y="221"/>
                    </a:cubicBezTo>
                    <a:cubicBezTo>
                      <a:pt x="80" y="222"/>
                      <a:pt x="74" y="222"/>
                      <a:pt x="70" y="221"/>
                    </a:cubicBezTo>
                    <a:cubicBezTo>
                      <a:pt x="68" y="221"/>
                      <a:pt x="66" y="220"/>
                      <a:pt x="64" y="219"/>
                    </a:cubicBezTo>
                    <a:cubicBezTo>
                      <a:pt x="63" y="218"/>
                      <a:pt x="62" y="217"/>
                      <a:pt x="62" y="216"/>
                    </a:cubicBezTo>
                    <a:cubicBezTo>
                      <a:pt x="62" y="215"/>
                      <a:pt x="61" y="213"/>
                      <a:pt x="61" y="212"/>
                    </a:cubicBezTo>
                    <a:cubicBezTo>
                      <a:pt x="61" y="201"/>
                      <a:pt x="61" y="201"/>
                      <a:pt x="61" y="201"/>
                    </a:cubicBezTo>
                    <a:cubicBezTo>
                      <a:pt x="61" y="198"/>
                      <a:pt x="61" y="195"/>
                      <a:pt x="61" y="195"/>
                    </a:cubicBezTo>
                    <a:cubicBezTo>
                      <a:pt x="61" y="195"/>
                      <a:pt x="61" y="195"/>
                      <a:pt x="61" y="195"/>
                    </a:cubicBezTo>
                    <a:cubicBezTo>
                      <a:pt x="61" y="35"/>
                      <a:pt x="61" y="35"/>
                      <a:pt x="61" y="35"/>
                    </a:cubicBezTo>
                    <a:cubicBezTo>
                      <a:pt x="61" y="30"/>
                      <a:pt x="65" y="26"/>
                      <a:pt x="70" y="26"/>
                    </a:cubicBezTo>
                    <a:cubicBezTo>
                      <a:pt x="381" y="26"/>
                      <a:pt x="381" y="26"/>
                      <a:pt x="381" y="26"/>
                    </a:cubicBezTo>
                    <a:cubicBezTo>
                      <a:pt x="382" y="26"/>
                      <a:pt x="383" y="26"/>
                      <a:pt x="383" y="26"/>
                    </a:cubicBezTo>
                    <a:cubicBezTo>
                      <a:pt x="390" y="28"/>
                      <a:pt x="390" y="33"/>
                      <a:pt x="390" y="38"/>
                    </a:cubicBezTo>
                    <a:close/>
                  </a:path>
                </a:pathLst>
              </a:custGeom>
              <a:solidFill>
                <a:srgbClr val="2E76D4"/>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70">
                <a:extLst>
                  <a:ext uri="{FF2B5EF4-FFF2-40B4-BE49-F238E27FC236}">
                    <a16:creationId xmlns:a16="http://schemas.microsoft.com/office/drawing/2014/main" id="{8715E07F-4565-445D-89FE-B2A0B55E15C8}"/>
                  </a:ext>
                </a:extLst>
              </p:cNvPr>
              <p:cNvSpPr>
                <a:spLocks noChangeArrowheads="1"/>
              </p:cNvSpPr>
              <p:nvPr/>
            </p:nvSpPr>
            <p:spPr bwMode="auto">
              <a:xfrm>
                <a:off x="1861921" y="1901865"/>
                <a:ext cx="3153363" cy="722121"/>
              </a:xfrm>
              <a:prstGeom prst="rect">
                <a:avLst/>
              </a:prstGeom>
              <a:solidFill>
                <a:schemeClr val="bg1">
                  <a:lumMod val="95000"/>
                </a:schemeClr>
              </a:solidFill>
              <a:ln w="9525">
                <a:noFill/>
                <a:miter lim="800000"/>
                <a:headEnd/>
                <a:tailEnd/>
              </a:ln>
            </p:spPr>
            <p:txBody>
              <a:bodyPr lIns="45720" tIns="18288" rIns="27432" bIns="18288"/>
              <a:lstStyle/>
              <a:p>
                <a:pPr>
                  <a:lnSpc>
                    <a:spcPct val="85000"/>
                  </a:lnSpc>
                  <a:spcBef>
                    <a:spcPts val="200"/>
                  </a:spcBef>
                </a:pPr>
                <a:r>
                  <a:rPr lang="en-US" sz="1600" dirty="0">
                    <a:solidFill>
                      <a:schemeClr val="accent1"/>
                    </a:solidFill>
                    <a:latin typeface="Arial Narrow" pitchFamily="34" charset="0"/>
                  </a:rPr>
                  <a:t>Lifetime risk of suicide for bipolar dx patients is </a:t>
                </a:r>
                <a:r>
                  <a:rPr lang="en-US" b="1" dirty="0">
                    <a:solidFill>
                      <a:schemeClr val="accent1"/>
                    </a:solidFill>
                    <a:latin typeface="Arial Narrow" pitchFamily="34" charset="0"/>
                  </a:rPr>
                  <a:t>15x</a:t>
                </a:r>
                <a:r>
                  <a:rPr lang="en-US" sz="1600" b="1" dirty="0">
                    <a:solidFill>
                      <a:schemeClr val="accent1"/>
                    </a:solidFill>
                    <a:latin typeface="Arial Narrow" pitchFamily="34" charset="0"/>
                  </a:rPr>
                  <a:t> </a:t>
                </a:r>
                <a:r>
                  <a:rPr lang="en-US" sz="1600" dirty="0">
                    <a:solidFill>
                      <a:schemeClr val="accent1"/>
                    </a:solidFill>
                    <a:latin typeface="Arial Narrow" pitchFamily="34" charset="0"/>
                  </a:rPr>
                  <a:t>that of the general population </a:t>
                </a:r>
                <a:r>
                  <a:rPr lang="en-US" sz="1600" b="1" dirty="0">
                    <a:solidFill>
                      <a:schemeClr val="accent1"/>
                    </a:solidFill>
                    <a:latin typeface="Arial Narrow" pitchFamily="34" charset="0"/>
                  </a:rPr>
                  <a:t> </a:t>
                </a:r>
                <a:endParaRPr lang="en-US" sz="1600" dirty="0">
                  <a:solidFill>
                    <a:schemeClr val="accent1"/>
                  </a:solidFill>
                  <a:latin typeface="Arial Narrow" pitchFamily="112" charset="0"/>
                </a:endParaRPr>
              </a:p>
            </p:txBody>
          </p:sp>
          <p:sp>
            <p:nvSpPr>
              <p:cNvPr id="13" name="Rectangle 70">
                <a:extLst>
                  <a:ext uri="{FF2B5EF4-FFF2-40B4-BE49-F238E27FC236}">
                    <a16:creationId xmlns:a16="http://schemas.microsoft.com/office/drawing/2014/main" id="{A3E61719-D181-4964-827A-E7226E48E3D4}"/>
                  </a:ext>
                </a:extLst>
              </p:cNvPr>
              <p:cNvSpPr>
                <a:spLocks noChangeArrowheads="1"/>
              </p:cNvSpPr>
              <p:nvPr/>
            </p:nvSpPr>
            <p:spPr bwMode="auto">
              <a:xfrm>
                <a:off x="290319" y="3236126"/>
                <a:ext cx="1356312" cy="1219989"/>
              </a:xfrm>
              <a:prstGeom prst="rect">
                <a:avLst/>
              </a:prstGeom>
              <a:noFill/>
              <a:ln w="9525">
                <a:noFill/>
                <a:miter lim="800000"/>
                <a:headEnd/>
                <a:tailEnd/>
              </a:ln>
            </p:spPr>
            <p:txBody>
              <a:bodyPr lIns="45720" tIns="18288" rIns="27432" bIns="18288"/>
              <a:lstStyle/>
              <a:p>
                <a:pPr algn="r">
                  <a:lnSpc>
                    <a:spcPct val="85000"/>
                  </a:lnSpc>
                  <a:spcBef>
                    <a:spcPts val="200"/>
                  </a:spcBef>
                </a:pPr>
                <a:r>
                  <a:rPr lang="en-US" sz="1400" dirty="0">
                    <a:solidFill>
                      <a:srgbClr val="2E76D4"/>
                    </a:solidFill>
                    <a:latin typeface="Arial Narrow" pitchFamily="112" charset="0"/>
                  </a:rPr>
                  <a:t>. </a:t>
                </a:r>
              </a:p>
            </p:txBody>
          </p:sp>
          <p:sp>
            <p:nvSpPr>
              <p:cNvPr id="14" name="Rectangle 13">
                <a:extLst>
                  <a:ext uri="{FF2B5EF4-FFF2-40B4-BE49-F238E27FC236}">
                    <a16:creationId xmlns:a16="http://schemas.microsoft.com/office/drawing/2014/main" id="{D9E7508C-61C3-458B-BF22-6463A53E5E6D}"/>
                  </a:ext>
                </a:extLst>
              </p:cNvPr>
              <p:cNvSpPr/>
              <p:nvPr/>
            </p:nvSpPr>
            <p:spPr bwMode="auto">
              <a:xfrm>
                <a:off x="1909763" y="3176323"/>
                <a:ext cx="2427259" cy="251174"/>
              </a:xfrm>
              <a:prstGeom prst="rect">
                <a:avLst/>
              </a:prstGeom>
              <a:solidFill>
                <a:srgbClr val="2E76D4"/>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FFFF"/>
                    </a:solidFill>
                    <a:effectLst/>
                    <a:latin typeface="Arial Narrow"/>
                    <a:cs typeface="Arial Narrow"/>
                  </a:rPr>
                  <a:t>Less likely to be diagnosed with Bipolar II </a:t>
                </a:r>
              </a:p>
            </p:txBody>
          </p:sp>
          <p:sp>
            <p:nvSpPr>
              <p:cNvPr id="16" name="Rectangle 15">
                <a:extLst>
                  <a:ext uri="{FF2B5EF4-FFF2-40B4-BE49-F238E27FC236}">
                    <a16:creationId xmlns:a16="http://schemas.microsoft.com/office/drawing/2014/main" id="{DFABC40D-FC26-4433-9690-4C12DD085346}"/>
                  </a:ext>
                </a:extLst>
              </p:cNvPr>
              <p:cNvSpPr/>
              <p:nvPr/>
            </p:nvSpPr>
            <p:spPr bwMode="auto">
              <a:xfrm>
                <a:off x="1909764" y="3463379"/>
                <a:ext cx="2427258" cy="215292"/>
              </a:xfrm>
              <a:prstGeom prst="rect">
                <a:avLst/>
              </a:prstGeom>
              <a:solidFill>
                <a:srgbClr val="2E76D4"/>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FFFF"/>
                    </a:solidFill>
                    <a:effectLst/>
                    <a:latin typeface="Arial Narrow"/>
                    <a:cs typeface="Arial Narrow"/>
                  </a:rPr>
                  <a:t>Lower rates of comorbid eating disorders </a:t>
                </a:r>
              </a:p>
            </p:txBody>
          </p:sp>
          <p:sp>
            <p:nvSpPr>
              <p:cNvPr id="18" name="Rectangle 17">
                <a:extLst>
                  <a:ext uri="{FF2B5EF4-FFF2-40B4-BE49-F238E27FC236}">
                    <a16:creationId xmlns:a16="http://schemas.microsoft.com/office/drawing/2014/main" id="{20F5ADBC-AD56-44A6-97F2-A98E9F392CC2}"/>
                  </a:ext>
                </a:extLst>
              </p:cNvPr>
              <p:cNvSpPr/>
              <p:nvPr/>
            </p:nvSpPr>
            <p:spPr bwMode="auto">
              <a:xfrm>
                <a:off x="1909765" y="3738475"/>
                <a:ext cx="2052636" cy="227252"/>
              </a:xfrm>
              <a:prstGeom prst="rect">
                <a:avLst/>
              </a:prstGeom>
              <a:solidFill>
                <a:srgbClr val="2E76D4"/>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FFFF"/>
                    </a:solidFill>
                    <a:effectLst/>
                    <a:latin typeface="Arial Narrow"/>
                    <a:cs typeface="Arial Narrow"/>
                  </a:rPr>
                  <a:t>Are more prone to mani</a:t>
                </a:r>
                <a:r>
                  <a:rPr lang="en-US" sz="1200" dirty="0">
                    <a:solidFill>
                      <a:srgbClr val="FFFFFF"/>
                    </a:solidFill>
                    <a:latin typeface="Arial Narrow"/>
                    <a:cs typeface="Arial Narrow"/>
                  </a:rPr>
                  <a:t>c episodes</a:t>
                </a:r>
                <a:endParaRPr kumimoji="0" lang="en-US" sz="1200" b="0" i="0" u="none" strike="noStrike" cap="none" normalizeH="0" baseline="0" dirty="0">
                  <a:ln>
                    <a:noFill/>
                  </a:ln>
                  <a:solidFill>
                    <a:srgbClr val="FFFFFF"/>
                  </a:solidFill>
                  <a:effectLst/>
                  <a:latin typeface="Arial Narrow"/>
                  <a:cs typeface="Arial Narrow"/>
                </a:endParaRPr>
              </a:p>
            </p:txBody>
          </p:sp>
          <p:sp>
            <p:nvSpPr>
              <p:cNvPr id="20" name="Rectangle 19">
                <a:extLst>
                  <a:ext uri="{FF2B5EF4-FFF2-40B4-BE49-F238E27FC236}">
                    <a16:creationId xmlns:a16="http://schemas.microsoft.com/office/drawing/2014/main" id="{B3EBD5BF-6F4E-4A8A-ADDD-9AC1AD26F758}"/>
                  </a:ext>
                </a:extLst>
              </p:cNvPr>
              <p:cNvSpPr/>
              <p:nvPr/>
            </p:nvSpPr>
            <p:spPr bwMode="auto">
              <a:xfrm>
                <a:off x="1909763" y="3998358"/>
                <a:ext cx="2511741" cy="215292"/>
              </a:xfrm>
              <a:prstGeom prst="rect">
                <a:avLst/>
              </a:prstGeom>
              <a:solidFill>
                <a:srgbClr val="2E76D4"/>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r>
                  <a:rPr lang="en-US" sz="1200" dirty="0">
                    <a:solidFill>
                      <a:srgbClr val="FFFFFF"/>
                    </a:solidFill>
                    <a:latin typeface="Arial Narrow"/>
                    <a:cs typeface="Arial Narrow"/>
                  </a:rPr>
                  <a:t>Typically begins earlier and is more severe</a:t>
                </a:r>
              </a:p>
            </p:txBody>
          </p:sp>
          <p:grpSp>
            <p:nvGrpSpPr>
              <p:cNvPr id="24" name="Group 23" descr="Family Icon Gray and Blue">
                <a:extLst>
                  <a:ext uri="{FF2B5EF4-FFF2-40B4-BE49-F238E27FC236}">
                    <a16:creationId xmlns:a16="http://schemas.microsoft.com/office/drawing/2014/main" id="{C14ECF20-EA6F-4CDA-A097-21CAD3CFA9D2}"/>
                  </a:ext>
                </a:extLst>
              </p:cNvPr>
              <p:cNvGrpSpPr/>
              <p:nvPr/>
            </p:nvGrpSpPr>
            <p:grpSpPr>
              <a:xfrm>
                <a:off x="455612" y="5185716"/>
                <a:ext cx="1004697" cy="757932"/>
                <a:chOff x="4191000" y="685800"/>
                <a:chExt cx="719451" cy="542746"/>
              </a:xfrm>
              <a:solidFill>
                <a:srgbClr val="2E76D4"/>
              </a:solidFill>
            </p:grpSpPr>
            <p:grpSp>
              <p:nvGrpSpPr>
                <p:cNvPr id="30" name="Group 29">
                  <a:extLst>
                    <a:ext uri="{FF2B5EF4-FFF2-40B4-BE49-F238E27FC236}">
                      <a16:creationId xmlns:a16="http://schemas.microsoft.com/office/drawing/2014/main" id="{9B6057E0-3EF8-440D-BBFE-9C81FDACAFAE}"/>
                    </a:ext>
                  </a:extLst>
                </p:cNvPr>
                <p:cNvGrpSpPr/>
                <p:nvPr/>
              </p:nvGrpSpPr>
              <p:grpSpPr>
                <a:xfrm>
                  <a:off x="4549596" y="685800"/>
                  <a:ext cx="199086" cy="523785"/>
                  <a:chOff x="4305301" y="4281488"/>
                  <a:chExt cx="266700" cy="701675"/>
                </a:xfrm>
                <a:grpFill/>
              </p:grpSpPr>
              <p:sp>
                <p:nvSpPr>
                  <p:cNvPr id="40" name="Freeform 6">
                    <a:extLst>
                      <a:ext uri="{FF2B5EF4-FFF2-40B4-BE49-F238E27FC236}">
                        <a16:creationId xmlns:a16="http://schemas.microsoft.com/office/drawing/2014/main" id="{018E51F4-AEC5-4F3A-B9D4-66DD2A0DBF7C}"/>
                      </a:ext>
                    </a:extLst>
                  </p:cNvPr>
                  <p:cNvSpPr>
                    <a:spLocks/>
                  </p:cNvSpPr>
                  <p:nvPr/>
                </p:nvSpPr>
                <p:spPr bwMode="auto">
                  <a:xfrm>
                    <a:off x="4373563" y="4281488"/>
                    <a:ext cx="136525" cy="133350"/>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
                    <a:extLst>
                      <a:ext uri="{FF2B5EF4-FFF2-40B4-BE49-F238E27FC236}">
                        <a16:creationId xmlns:a16="http://schemas.microsoft.com/office/drawing/2014/main" id="{B0946CAB-5489-454F-8E35-34992A0C9543}"/>
                      </a:ext>
                    </a:extLst>
                  </p:cNvPr>
                  <p:cNvSpPr>
                    <a:spLocks/>
                  </p:cNvSpPr>
                  <p:nvPr/>
                </p:nvSpPr>
                <p:spPr bwMode="auto">
                  <a:xfrm>
                    <a:off x="4305301" y="4406900"/>
                    <a:ext cx="266700" cy="576263"/>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30">
                  <a:extLst>
                    <a:ext uri="{FF2B5EF4-FFF2-40B4-BE49-F238E27FC236}">
                      <a16:creationId xmlns:a16="http://schemas.microsoft.com/office/drawing/2014/main" id="{7B78C251-8E63-4024-A811-775913EE6898}"/>
                    </a:ext>
                  </a:extLst>
                </p:cNvPr>
                <p:cNvGrpSpPr/>
                <p:nvPr/>
              </p:nvGrpSpPr>
              <p:grpSpPr>
                <a:xfrm>
                  <a:off x="4343400" y="692910"/>
                  <a:ext cx="238192" cy="520230"/>
                  <a:chOff x="4752976" y="4278313"/>
                  <a:chExt cx="319088" cy="696912"/>
                </a:xfrm>
                <a:grpFill/>
              </p:grpSpPr>
              <p:sp>
                <p:nvSpPr>
                  <p:cNvPr id="38" name="Freeform 5">
                    <a:extLst>
                      <a:ext uri="{FF2B5EF4-FFF2-40B4-BE49-F238E27FC236}">
                        <a16:creationId xmlns:a16="http://schemas.microsoft.com/office/drawing/2014/main" id="{E48C47F6-69F5-4B38-BD95-D14D30B79450}"/>
                      </a:ext>
                    </a:extLst>
                  </p:cNvPr>
                  <p:cNvSpPr>
                    <a:spLocks/>
                  </p:cNvSpPr>
                  <p:nvPr/>
                </p:nvSpPr>
                <p:spPr bwMode="auto">
                  <a:xfrm>
                    <a:off x="4835526" y="4278313"/>
                    <a:ext cx="133350" cy="133350"/>
                  </a:xfrm>
                  <a:custGeom>
                    <a:avLst/>
                    <a:gdLst>
                      <a:gd name="T0" fmla="*/ 17 w 39"/>
                      <a:gd name="T1" fmla="*/ 3 h 39"/>
                      <a:gd name="T2" fmla="*/ 37 w 39"/>
                      <a:gd name="T3" fmla="*/ 21 h 39"/>
                      <a:gd name="T4" fmla="*/ 8 w 39"/>
                      <a:gd name="T5" fmla="*/ 28 h 39"/>
                      <a:gd name="T6" fmla="*/ 17 w 39"/>
                      <a:gd name="T7" fmla="*/ 3 h 39"/>
                    </a:gdLst>
                    <a:ahLst/>
                    <a:cxnLst>
                      <a:cxn ang="0">
                        <a:pos x="T0" y="T1"/>
                      </a:cxn>
                      <a:cxn ang="0">
                        <a:pos x="T2" y="T3"/>
                      </a:cxn>
                      <a:cxn ang="0">
                        <a:pos x="T4" y="T5"/>
                      </a:cxn>
                      <a:cxn ang="0">
                        <a:pos x="T6" y="T7"/>
                      </a:cxn>
                    </a:cxnLst>
                    <a:rect l="0" t="0" r="r" b="b"/>
                    <a:pathLst>
                      <a:path w="39" h="39">
                        <a:moveTo>
                          <a:pt x="17" y="3"/>
                        </a:moveTo>
                        <a:cubicBezTo>
                          <a:pt x="28" y="0"/>
                          <a:pt x="39" y="10"/>
                          <a:pt x="37" y="21"/>
                        </a:cubicBezTo>
                        <a:cubicBezTo>
                          <a:pt x="36" y="35"/>
                          <a:pt x="15" y="39"/>
                          <a:pt x="8" y="28"/>
                        </a:cubicBezTo>
                        <a:cubicBezTo>
                          <a:pt x="0" y="19"/>
                          <a:pt x="6" y="5"/>
                          <a:pt x="17" y="3"/>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a:extLst>
                      <a:ext uri="{FF2B5EF4-FFF2-40B4-BE49-F238E27FC236}">
                        <a16:creationId xmlns:a16="http://schemas.microsoft.com/office/drawing/2014/main" id="{964B775D-8DC7-4D53-8A33-CE3CE9EB40E1}"/>
                      </a:ext>
                    </a:extLst>
                  </p:cNvPr>
                  <p:cNvSpPr>
                    <a:spLocks/>
                  </p:cNvSpPr>
                  <p:nvPr/>
                </p:nvSpPr>
                <p:spPr bwMode="auto">
                  <a:xfrm>
                    <a:off x="4752976" y="4406900"/>
                    <a:ext cx="319088" cy="568325"/>
                  </a:xfrm>
                  <a:custGeom>
                    <a:avLst/>
                    <a:gdLst>
                      <a:gd name="T0" fmla="*/ 19 w 93"/>
                      <a:gd name="T1" fmla="*/ 7 h 166"/>
                      <a:gd name="T2" fmla="*/ 49 w 93"/>
                      <a:gd name="T3" fmla="*/ 2 h 166"/>
                      <a:gd name="T4" fmla="*/ 72 w 93"/>
                      <a:gd name="T5" fmla="*/ 10 h 166"/>
                      <a:gd name="T6" fmla="*/ 84 w 93"/>
                      <a:gd name="T7" fmla="*/ 43 h 166"/>
                      <a:gd name="T8" fmla="*/ 89 w 93"/>
                      <a:gd name="T9" fmla="*/ 71 h 166"/>
                      <a:gd name="T10" fmla="*/ 77 w 93"/>
                      <a:gd name="T11" fmla="*/ 67 h 166"/>
                      <a:gd name="T12" fmla="*/ 65 w 93"/>
                      <a:gd name="T13" fmla="*/ 28 h 166"/>
                      <a:gd name="T14" fmla="*/ 61 w 93"/>
                      <a:gd name="T15" fmla="*/ 23 h 166"/>
                      <a:gd name="T16" fmla="*/ 82 w 93"/>
                      <a:gd name="T17" fmla="*/ 100 h 166"/>
                      <a:gd name="T18" fmla="*/ 63 w 93"/>
                      <a:gd name="T19" fmla="*/ 100 h 166"/>
                      <a:gd name="T20" fmla="*/ 63 w 93"/>
                      <a:gd name="T21" fmla="*/ 156 h 166"/>
                      <a:gd name="T22" fmla="*/ 55 w 93"/>
                      <a:gd name="T23" fmla="*/ 164 h 166"/>
                      <a:gd name="T24" fmla="*/ 48 w 93"/>
                      <a:gd name="T25" fmla="*/ 156 h 166"/>
                      <a:gd name="T26" fmla="*/ 48 w 93"/>
                      <a:gd name="T27" fmla="*/ 100 h 166"/>
                      <a:gd name="T28" fmla="*/ 43 w 93"/>
                      <a:gd name="T29" fmla="*/ 100 h 166"/>
                      <a:gd name="T30" fmla="*/ 43 w 93"/>
                      <a:gd name="T31" fmla="*/ 158 h 166"/>
                      <a:gd name="T32" fmla="*/ 29 w 93"/>
                      <a:gd name="T33" fmla="*/ 158 h 166"/>
                      <a:gd name="T34" fmla="*/ 28 w 93"/>
                      <a:gd name="T35" fmla="*/ 100 h 166"/>
                      <a:gd name="T36" fmla="*/ 9 w 93"/>
                      <a:gd name="T37" fmla="*/ 100 h 166"/>
                      <a:gd name="T38" fmla="*/ 28 w 93"/>
                      <a:gd name="T39" fmla="*/ 24 h 166"/>
                      <a:gd name="T40" fmla="*/ 25 w 93"/>
                      <a:gd name="T41" fmla="*/ 26 h 166"/>
                      <a:gd name="T42" fmla="*/ 13 w 93"/>
                      <a:gd name="T43" fmla="*/ 67 h 166"/>
                      <a:gd name="T44" fmla="*/ 0 w 93"/>
                      <a:gd name="T45" fmla="*/ 66 h 166"/>
                      <a:gd name="T46" fmla="*/ 8 w 93"/>
                      <a:gd name="T47" fmla="*/ 36 h 166"/>
                      <a:gd name="T48" fmla="*/ 19 w 93"/>
                      <a:gd name="T49"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66">
                        <a:moveTo>
                          <a:pt x="19" y="7"/>
                        </a:moveTo>
                        <a:cubicBezTo>
                          <a:pt x="27" y="0"/>
                          <a:pt x="39" y="3"/>
                          <a:pt x="49" y="2"/>
                        </a:cubicBezTo>
                        <a:cubicBezTo>
                          <a:pt x="58" y="1"/>
                          <a:pt x="68" y="2"/>
                          <a:pt x="72" y="10"/>
                        </a:cubicBezTo>
                        <a:cubicBezTo>
                          <a:pt x="78" y="20"/>
                          <a:pt x="80" y="32"/>
                          <a:pt x="84" y="43"/>
                        </a:cubicBezTo>
                        <a:cubicBezTo>
                          <a:pt x="90" y="59"/>
                          <a:pt x="93" y="68"/>
                          <a:pt x="89" y="71"/>
                        </a:cubicBezTo>
                        <a:cubicBezTo>
                          <a:pt x="85" y="73"/>
                          <a:pt x="79" y="72"/>
                          <a:pt x="77" y="67"/>
                        </a:cubicBezTo>
                        <a:cubicBezTo>
                          <a:pt x="72" y="54"/>
                          <a:pt x="69" y="41"/>
                          <a:pt x="65" y="28"/>
                        </a:cubicBezTo>
                        <a:cubicBezTo>
                          <a:pt x="64" y="25"/>
                          <a:pt x="62" y="24"/>
                          <a:pt x="61" y="23"/>
                        </a:cubicBezTo>
                        <a:cubicBezTo>
                          <a:pt x="67" y="49"/>
                          <a:pt x="75" y="74"/>
                          <a:pt x="82" y="100"/>
                        </a:cubicBezTo>
                        <a:cubicBezTo>
                          <a:pt x="76" y="100"/>
                          <a:pt x="69" y="100"/>
                          <a:pt x="63" y="100"/>
                        </a:cubicBezTo>
                        <a:cubicBezTo>
                          <a:pt x="63" y="119"/>
                          <a:pt x="63" y="137"/>
                          <a:pt x="63" y="156"/>
                        </a:cubicBezTo>
                        <a:cubicBezTo>
                          <a:pt x="63" y="160"/>
                          <a:pt x="60" y="165"/>
                          <a:pt x="55" y="164"/>
                        </a:cubicBezTo>
                        <a:cubicBezTo>
                          <a:pt x="51" y="165"/>
                          <a:pt x="47" y="160"/>
                          <a:pt x="48" y="156"/>
                        </a:cubicBezTo>
                        <a:cubicBezTo>
                          <a:pt x="48" y="137"/>
                          <a:pt x="48" y="119"/>
                          <a:pt x="48" y="100"/>
                        </a:cubicBezTo>
                        <a:cubicBezTo>
                          <a:pt x="47" y="100"/>
                          <a:pt x="44" y="100"/>
                          <a:pt x="43" y="100"/>
                        </a:cubicBezTo>
                        <a:cubicBezTo>
                          <a:pt x="43" y="119"/>
                          <a:pt x="44" y="139"/>
                          <a:pt x="43" y="158"/>
                        </a:cubicBezTo>
                        <a:cubicBezTo>
                          <a:pt x="42" y="166"/>
                          <a:pt x="29" y="166"/>
                          <a:pt x="29" y="158"/>
                        </a:cubicBezTo>
                        <a:cubicBezTo>
                          <a:pt x="28" y="139"/>
                          <a:pt x="29" y="119"/>
                          <a:pt x="28" y="100"/>
                        </a:cubicBezTo>
                        <a:cubicBezTo>
                          <a:pt x="22" y="100"/>
                          <a:pt x="15" y="100"/>
                          <a:pt x="9" y="100"/>
                        </a:cubicBezTo>
                        <a:cubicBezTo>
                          <a:pt x="15" y="75"/>
                          <a:pt x="22" y="49"/>
                          <a:pt x="28" y="24"/>
                        </a:cubicBezTo>
                        <a:cubicBezTo>
                          <a:pt x="27" y="24"/>
                          <a:pt x="26" y="25"/>
                          <a:pt x="25" y="26"/>
                        </a:cubicBezTo>
                        <a:cubicBezTo>
                          <a:pt x="20" y="39"/>
                          <a:pt x="18" y="54"/>
                          <a:pt x="13" y="67"/>
                        </a:cubicBezTo>
                        <a:cubicBezTo>
                          <a:pt x="11" y="74"/>
                          <a:pt x="0" y="73"/>
                          <a:pt x="0" y="66"/>
                        </a:cubicBezTo>
                        <a:cubicBezTo>
                          <a:pt x="1" y="56"/>
                          <a:pt x="5" y="46"/>
                          <a:pt x="8" y="36"/>
                        </a:cubicBezTo>
                        <a:cubicBezTo>
                          <a:pt x="11" y="26"/>
                          <a:pt x="12" y="15"/>
                          <a:pt x="19" y="7"/>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4158502F-FC6F-4ECF-A147-48927BE18B05}"/>
                    </a:ext>
                  </a:extLst>
                </p:cNvPr>
                <p:cNvGrpSpPr/>
                <p:nvPr/>
              </p:nvGrpSpPr>
              <p:grpSpPr>
                <a:xfrm>
                  <a:off x="4191000" y="895551"/>
                  <a:ext cx="145760" cy="321145"/>
                  <a:chOff x="3541713" y="4346575"/>
                  <a:chExt cx="195263" cy="430213"/>
                </a:xfrm>
                <a:grpFill/>
              </p:grpSpPr>
              <p:sp>
                <p:nvSpPr>
                  <p:cNvPr id="36" name="Freeform 8">
                    <a:extLst>
                      <a:ext uri="{FF2B5EF4-FFF2-40B4-BE49-F238E27FC236}">
                        <a16:creationId xmlns:a16="http://schemas.microsoft.com/office/drawing/2014/main" id="{B0F18308-B7A5-436F-96FF-7A2AA5CB13E9}"/>
                      </a:ext>
                    </a:extLst>
                  </p:cNvPr>
                  <p:cNvSpPr>
                    <a:spLocks/>
                  </p:cNvSpPr>
                  <p:nvPr/>
                </p:nvSpPr>
                <p:spPr bwMode="auto">
                  <a:xfrm>
                    <a:off x="3571876" y="4346575"/>
                    <a:ext cx="138113" cy="133350"/>
                  </a:xfrm>
                  <a:custGeom>
                    <a:avLst/>
                    <a:gdLst>
                      <a:gd name="T0" fmla="*/ 16 w 40"/>
                      <a:gd name="T1" fmla="*/ 3 h 39"/>
                      <a:gd name="T2" fmla="*/ 35 w 40"/>
                      <a:gd name="T3" fmla="*/ 24 h 39"/>
                      <a:gd name="T4" fmla="*/ 8 w 40"/>
                      <a:gd name="T5" fmla="*/ 29 h 39"/>
                      <a:gd name="T6" fmla="*/ 16 w 40"/>
                      <a:gd name="T7" fmla="*/ 3 h 39"/>
                    </a:gdLst>
                    <a:ahLst/>
                    <a:cxnLst>
                      <a:cxn ang="0">
                        <a:pos x="T0" y="T1"/>
                      </a:cxn>
                      <a:cxn ang="0">
                        <a:pos x="T2" y="T3"/>
                      </a:cxn>
                      <a:cxn ang="0">
                        <a:pos x="T4" y="T5"/>
                      </a:cxn>
                      <a:cxn ang="0">
                        <a:pos x="T6" y="T7"/>
                      </a:cxn>
                    </a:cxnLst>
                    <a:rect l="0" t="0" r="r" b="b"/>
                    <a:pathLst>
                      <a:path w="40" h="39">
                        <a:moveTo>
                          <a:pt x="16" y="3"/>
                        </a:moveTo>
                        <a:cubicBezTo>
                          <a:pt x="28" y="0"/>
                          <a:pt x="40" y="13"/>
                          <a:pt x="35" y="24"/>
                        </a:cubicBezTo>
                        <a:cubicBezTo>
                          <a:pt x="32" y="36"/>
                          <a:pt x="15" y="39"/>
                          <a:pt x="8" y="29"/>
                        </a:cubicBezTo>
                        <a:cubicBezTo>
                          <a:pt x="0" y="21"/>
                          <a:pt x="5" y="6"/>
                          <a:pt x="16" y="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a:extLst>
                      <a:ext uri="{FF2B5EF4-FFF2-40B4-BE49-F238E27FC236}">
                        <a16:creationId xmlns:a16="http://schemas.microsoft.com/office/drawing/2014/main" id="{27D8E7B5-5B07-470F-8F13-67CCD19260D8}"/>
                      </a:ext>
                    </a:extLst>
                  </p:cNvPr>
                  <p:cNvSpPr>
                    <a:spLocks/>
                  </p:cNvSpPr>
                  <p:nvPr/>
                </p:nvSpPr>
                <p:spPr bwMode="auto">
                  <a:xfrm>
                    <a:off x="3541713" y="4471988"/>
                    <a:ext cx="195263" cy="304800"/>
                  </a:xfrm>
                  <a:custGeom>
                    <a:avLst/>
                    <a:gdLst>
                      <a:gd name="T0" fmla="*/ 7 w 57"/>
                      <a:gd name="T1" fmla="*/ 3 h 89"/>
                      <a:gd name="T2" fmla="*/ 32 w 57"/>
                      <a:gd name="T3" fmla="*/ 1 h 89"/>
                      <a:gd name="T4" fmla="*/ 53 w 57"/>
                      <a:gd name="T5" fmla="*/ 5 h 89"/>
                      <a:gd name="T6" fmla="*/ 57 w 57"/>
                      <a:gd name="T7" fmla="*/ 20 h 89"/>
                      <a:gd name="T8" fmla="*/ 57 w 57"/>
                      <a:gd name="T9" fmla="*/ 40 h 89"/>
                      <a:gd name="T10" fmla="*/ 53 w 57"/>
                      <a:gd name="T11" fmla="*/ 46 h 89"/>
                      <a:gd name="T12" fmla="*/ 47 w 57"/>
                      <a:gd name="T13" fmla="*/ 40 h 89"/>
                      <a:gd name="T14" fmla="*/ 47 w 57"/>
                      <a:gd name="T15" fmla="*/ 21 h 89"/>
                      <a:gd name="T16" fmla="*/ 43 w 57"/>
                      <a:gd name="T17" fmla="*/ 21 h 89"/>
                      <a:gd name="T18" fmla="*/ 43 w 57"/>
                      <a:gd name="T19" fmla="*/ 80 h 89"/>
                      <a:gd name="T20" fmla="*/ 30 w 57"/>
                      <a:gd name="T21" fmla="*/ 81 h 89"/>
                      <a:gd name="T22" fmla="*/ 30 w 57"/>
                      <a:gd name="T23" fmla="*/ 46 h 89"/>
                      <a:gd name="T24" fmla="*/ 27 w 57"/>
                      <a:gd name="T25" fmla="*/ 46 h 89"/>
                      <a:gd name="T26" fmla="*/ 27 w 57"/>
                      <a:gd name="T27" fmla="*/ 68 h 89"/>
                      <a:gd name="T28" fmla="*/ 25 w 57"/>
                      <a:gd name="T29" fmla="*/ 84 h 89"/>
                      <a:gd name="T30" fmla="*/ 13 w 57"/>
                      <a:gd name="T31" fmla="*/ 80 h 89"/>
                      <a:gd name="T32" fmla="*/ 13 w 57"/>
                      <a:gd name="T33" fmla="*/ 21 h 89"/>
                      <a:gd name="T34" fmla="*/ 10 w 57"/>
                      <a:gd name="T35" fmla="*/ 21 h 89"/>
                      <a:gd name="T36" fmla="*/ 10 w 57"/>
                      <a:gd name="T37" fmla="*/ 39 h 89"/>
                      <a:gd name="T38" fmla="*/ 4 w 57"/>
                      <a:gd name="T39" fmla="*/ 46 h 89"/>
                      <a:gd name="T40" fmla="*/ 0 w 57"/>
                      <a:gd name="T41" fmla="*/ 41 h 89"/>
                      <a:gd name="T42" fmla="*/ 0 w 57"/>
                      <a:gd name="T43" fmla="*/ 15 h 89"/>
                      <a:gd name="T44" fmla="*/ 7 w 57"/>
                      <a:gd name="T45"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9">
                        <a:moveTo>
                          <a:pt x="7" y="3"/>
                        </a:moveTo>
                        <a:cubicBezTo>
                          <a:pt x="15" y="0"/>
                          <a:pt x="23" y="1"/>
                          <a:pt x="32" y="1"/>
                        </a:cubicBezTo>
                        <a:cubicBezTo>
                          <a:pt x="39" y="1"/>
                          <a:pt x="47" y="0"/>
                          <a:pt x="53" y="5"/>
                        </a:cubicBezTo>
                        <a:cubicBezTo>
                          <a:pt x="57" y="9"/>
                          <a:pt x="57" y="15"/>
                          <a:pt x="57" y="20"/>
                        </a:cubicBezTo>
                        <a:cubicBezTo>
                          <a:pt x="57" y="31"/>
                          <a:pt x="57" y="29"/>
                          <a:pt x="57" y="40"/>
                        </a:cubicBezTo>
                        <a:cubicBezTo>
                          <a:pt x="57" y="43"/>
                          <a:pt x="57" y="45"/>
                          <a:pt x="53" y="46"/>
                        </a:cubicBezTo>
                        <a:cubicBezTo>
                          <a:pt x="49" y="47"/>
                          <a:pt x="47" y="43"/>
                          <a:pt x="47" y="40"/>
                        </a:cubicBezTo>
                        <a:cubicBezTo>
                          <a:pt x="47" y="29"/>
                          <a:pt x="47" y="32"/>
                          <a:pt x="47" y="21"/>
                        </a:cubicBezTo>
                        <a:cubicBezTo>
                          <a:pt x="46" y="21"/>
                          <a:pt x="44" y="21"/>
                          <a:pt x="43" y="21"/>
                        </a:cubicBezTo>
                        <a:cubicBezTo>
                          <a:pt x="43" y="52"/>
                          <a:pt x="44" y="48"/>
                          <a:pt x="43" y="80"/>
                        </a:cubicBezTo>
                        <a:cubicBezTo>
                          <a:pt x="44" y="87"/>
                          <a:pt x="31" y="89"/>
                          <a:pt x="30" y="81"/>
                        </a:cubicBezTo>
                        <a:cubicBezTo>
                          <a:pt x="30" y="62"/>
                          <a:pt x="30" y="65"/>
                          <a:pt x="30" y="46"/>
                        </a:cubicBezTo>
                        <a:cubicBezTo>
                          <a:pt x="29" y="46"/>
                          <a:pt x="28" y="46"/>
                          <a:pt x="27" y="46"/>
                        </a:cubicBezTo>
                        <a:cubicBezTo>
                          <a:pt x="27" y="63"/>
                          <a:pt x="27" y="52"/>
                          <a:pt x="27" y="68"/>
                        </a:cubicBezTo>
                        <a:cubicBezTo>
                          <a:pt x="27" y="72"/>
                          <a:pt x="27" y="83"/>
                          <a:pt x="25" y="84"/>
                        </a:cubicBezTo>
                        <a:cubicBezTo>
                          <a:pt x="21" y="88"/>
                          <a:pt x="13" y="86"/>
                          <a:pt x="13" y="80"/>
                        </a:cubicBezTo>
                        <a:cubicBezTo>
                          <a:pt x="13" y="48"/>
                          <a:pt x="13" y="53"/>
                          <a:pt x="13" y="21"/>
                        </a:cubicBezTo>
                        <a:cubicBezTo>
                          <a:pt x="12" y="21"/>
                          <a:pt x="11" y="21"/>
                          <a:pt x="10" y="21"/>
                        </a:cubicBezTo>
                        <a:cubicBezTo>
                          <a:pt x="10" y="31"/>
                          <a:pt x="10" y="28"/>
                          <a:pt x="10" y="39"/>
                        </a:cubicBezTo>
                        <a:cubicBezTo>
                          <a:pt x="10" y="42"/>
                          <a:pt x="9" y="46"/>
                          <a:pt x="4" y="46"/>
                        </a:cubicBezTo>
                        <a:cubicBezTo>
                          <a:pt x="1" y="46"/>
                          <a:pt x="0" y="44"/>
                          <a:pt x="0" y="41"/>
                        </a:cubicBezTo>
                        <a:cubicBezTo>
                          <a:pt x="0" y="28"/>
                          <a:pt x="0" y="29"/>
                          <a:pt x="0" y="15"/>
                        </a:cubicBezTo>
                        <a:cubicBezTo>
                          <a:pt x="0" y="10"/>
                          <a:pt x="2" y="5"/>
                          <a:pt x="7" y="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a:extLst>
                    <a:ext uri="{FF2B5EF4-FFF2-40B4-BE49-F238E27FC236}">
                      <a16:creationId xmlns:a16="http://schemas.microsoft.com/office/drawing/2014/main" id="{1EA523FB-91A8-4FB7-831B-C67E65C59AA4}"/>
                    </a:ext>
                  </a:extLst>
                </p:cNvPr>
                <p:cNvGrpSpPr/>
                <p:nvPr/>
              </p:nvGrpSpPr>
              <p:grpSpPr>
                <a:xfrm>
                  <a:off x="4724400" y="907401"/>
                  <a:ext cx="186051" cy="321145"/>
                  <a:chOff x="3757613" y="4349750"/>
                  <a:chExt cx="249238" cy="430213"/>
                </a:xfrm>
                <a:grpFill/>
              </p:grpSpPr>
              <p:sp>
                <p:nvSpPr>
                  <p:cNvPr id="34" name="Freeform 11">
                    <a:extLst>
                      <a:ext uri="{FF2B5EF4-FFF2-40B4-BE49-F238E27FC236}">
                        <a16:creationId xmlns:a16="http://schemas.microsoft.com/office/drawing/2014/main" id="{B7D4C94D-CBF7-4F8C-8A48-58E280508C04}"/>
                      </a:ext>
                    </a:extLst>
                  </p:cNvPr>
                  <p:cNvSpPr>
                    <a:spLocks/>
                  </p:cNvSpPr>
                  <p:nvPr/>
                </p:nvSpPr>
                <p:spPr bwMode="auto">
                  <a:xfrm>
                    <a:off x="3808413" y="4349750"/>
                    <a:ext cx="133350" cy="133350"/>
                  </a:xfrm>
                  <a:custGeom>
                    <a:avLst/>
                    <a:gdLst>
                      <a:gd name="T0" fmla="*/ 18 w 39"/>
                      <a:gd name="T1" fmla="*/ 2 h 39"/>
                      <a:gd name="T2" fmla="*/ 37 w 39"/>
                      <a:gd name="T3" fmla="*/ 21 h 39"/>
                      <a:gd name="T4" fmla="*/ 8 w 39"/>
                      <a:gd name="T5" fmla="*/ 28 h 39"/>
                      <a:gd name="T6" fmla="*/ 18 w 39"/>
                      <a:gd name="T7" fmla="*/ 2 h 39"/>
                    </a:gdLst>
                    <a:ahLst/>
                    <a:cxnLst>
                      <a:cxn ang="0">
                        <a:pos x="T0" y="T1"/>
                      </a:cxn>
                      <a:cxn ang="0">
                        <a:pos x="T2" y="T3"/>
                      </a:cxn>
                      <a:cxn ang="0">
                        <a:pos x="T4" y="T5"/>
                      </a:cxn>
                      <a:cxn ang="0">
                        <a:pos x="T6" y="T7"/>
                      </a:cxn>
                    </a:cxnLst>
                    <a:rect l="0" t="0" r="r" b="b"/>
                    <a:pathLst>
                      <a:path w="39" h="39">
                        <a:moveTo>
                          <a:pt x="18" y="2"/>
                        </a:moveTo>
                        <a:cubicBezTo>
                          <a:pt x="28" y="0"/>
                          <a:pt x="39" y="10"/>
                          <a:pt x="37" y="21"/>
                        </a:cubicBezTo>
                        <a:cubicBezTo>
                          <a:pt x="36" y="35"/>
                          <a:pt x="16" y="39"/>
                          <a:pt x="8" y="28"/>
                        </a:cubicBezTo>
                        <a:cubicBezTo>
                          <a:pt x="0" y="19"/>
                          <a:pt x="7" y="4"/>
                          <a:pt x="18" y="2"/>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2">
                    <a:extLst>
                      <a:ext uri="{FF2B5EF4-FFF2-40B4-BE49-F238E27FC236}">
                        <a16:creationId xmlns:a16="http://schemas.microsoft.com/office/drawing/2014/main" id="{3DCEEEBA-6E0F-4B41-AB29-05153F5C26F5}"/>
                      </a:ext>
                    </a:extLst>
                  </p:cNvPr>
                  <p:cNvSpPr>
                    <a:spLocks/>
                  </p:cNvSpPr>
                  <p:nvPr/>
                </p:nvSpPr>
                <p:spPr bwMode="auto">
                  <a:xfrm>
                    <a:off x="3757613" y="4468813"/>
                    <a:ext cx="249238" cy="311150"/>
                  </a:xfrm>
                  <a:custGeom>
                    <a:avLst/>
                    <a:gdLst>
                      <a:gd name="T0" fmla="*/ 14 w 73"/>
                      <a:gd name="T1" fmla="*/ 7 h 91"/>
                      <a:gd name="T2" fmla="*/ 39 w 73"/>
                      <a:gd name="T3" fmla="*/ 2 h 91"/>
                      <a:gd name="T4" fmla="*/ 59 w 73"/>
                      <a:gd name="T5" fmla="*/ 9 h 91"/>
                      <a:gd name="T6" fmla="*/ 69 w 73"/>
                      <a:gd name="T7" fmla="*/ 37 h 91"/>
                      <a:gd name="T8" fmla="*/ 70 w 73"/>
                      <a:gd name="T9" fmla="*/ 51 h 91"/>
                      <a:gd name="T10" fmla="*/ 60 w 73"/>
                      <a:gd name="T11" fmla="*/ 48 h 91"/>
                      <a:gd name="T12" fmla="*/ 52 w 73"/>
                      <a:gd name="T13" fmla="*/ 24 h 91"/>
                      <a:gd name="T14" fmla="*/ 49 w 73"/>
                      <a:gd name="T15" fmla="*/ 20 h 91"/>
                      <a:gd name="T16" fmla="*/ 60 w 73"/>
                      <a:gd name="T17" fmla="*/ 57 h 91"/>
                      <a:gd name="T18" fmla="*/ 51 w 73"/>
                      <a:gd name="T19" fmla="*/ 57 h 91"/>
                      <a:gd name="T20" fmla="*/ 51 w 73"/>
                      <a:gd name="T21" fmla="*/ 81 h 91"/>
                      <a:gd name="T22" fmla="*/ 45 w 73"/>
                      <a:gd name="T23" fmla="*/ 89 h 91"/>
                      <a:gd name="T24" fmla="*/ 38 w 73"/>
                      <a:gd name="T25" fmla="*/ 82 h 91"/>
                      <a:gd name="T26" fmla="*/ 38 w 73"/>
                      <a:gd name="T27" fmla="*/ 57 h 91"/>
                      <a:gd name="T28" fmla="*/ 34 w 73"/>
                      <a:gd name="T29" fmla="*/ 57 h 91"/>
                      <a:gd name="T30" fmla="*/ 34 w 73"/>
                      <a:gd name="T31" fmla="*/ 83 h 91"/>
                      <a:gd name="T32" fmla="*/ 22 w 73"/>
                      <a:gd name="T33" fmla="*/ 83 h 91"/>
                      <a:gd name="T34" fmla="*/ 22 w 73"/>
                      <a:gd name="T35" fmla="*/ 57 h 91"/>
                      <a:gd name="T36" fmla="*/ 12 w 73"/>
                      <a:gd name="T37" fmla="*/ 57 h 91"/>
                      <a:gd name="T38" fmla="*/ 21 w 73"/>
                      <a:gd name="T39" fmla="*/ 21 h 91"/>
                      <a:gd name="T40" fmla="*/ 19 w 73"/>
                      <a:gd name="T41" fmla="*/ 22 h 91"/>
                      <a:gd name="T42" fmla="*/ 12 w 73"/>
                      <a:gd name="T43" fmla="*/ 48 h 91"/>
                      <a:gd name="T44" fmla="*/ 1 w 73"/>
                      <a:gd name="T45" fmla="*/ 47 h 91"/>
                      <a:gd name="T46" fmla="*/ 4 w 73"/>
                      <a:gd name="T47" fmla="*/ 31 h 91"/>
                      <a:gd name="T48" fmla="*/ 14 w 73"/>
                      <a:gd name="T49"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91">
                        <a:moveTo>
                          <a:pt x="14" y="7"/>
                        </a:moveTo>
                        <a:cubicBezTo>
                          <a:pt x="21" y="0"/>
                          <a:pt x="31" y="3"/>
                          <a:pt x="39" y="2"/>
                        </a:cubicBezTo>
                        <a:cubicBezTo>
                          <a:pt x="46" y="2"/>
                          <a:pt x="55" y="3"/>
                          <a:pt x="59" y="9"/>
                        </a:cubicBezTo>
                        <a:cubicBezTo>
                          <a:pt x="64" y="18"/>
                          <a:pt x="65" y="27"/>
                          <a:pt x="69" y="37"/>
                        </a:cubicBezTo>
                        <a:cubicBezTo>
                          <a:pt x="71" y="43"/>
                          <a:pt x="73" y="48"/>
                          <a:pt x="70" y="51"/>
                        </a:cubicBezTo>
                        <a:cubicBezTo>
                          <a:pt x="67" y="53"/>
                          <a:pt x="62" y="52"/>
                          <a:pt x="60" y="48"/>
                        </a:cubicBezTo>
                        <a:cubicBezTo>
                          <a:pt x="56" y="37"/>
                          <a:pt x="56" y="35"/>
                          <a:pt x="52" y="24"/>
                        </a:cubicBezTo>
                        <a:cubicBezTo>
                          <a:pt x="52" y="22"/>
                          <a:pt x="50" y="21"/>
                          <a:pt x="49" y="20"/>
                        </a:cubicBezTo>
                        <a:cubicBezTo>
                          <a:pt x="60" y="57"/>
                          <a:pt x="60" y="57"/>
                          <a:pt x="60" y="57"/>
                        </a:cubicBezTo>
                        <a:cubicBezTo>
                          <a:pt x="60" y="57"/>
                          <a:pt x="56" y="57"/>
                          <a:pt x="51" y="57"/>
                        </a:cubicBezTo>
                        <a:cubicBezTo>
                          <a:pt x="51" y="73"/>
                          <a:pt x="51" y="66"/>
                          <a:pt x="51" y="81"/>
                        </a:cubicBezTo>
                        <a:cubicBezTo>
                          <a:pt x="51" y="85"/>
                          <a:pt x="48" y="89"/>
                          <a:pt x="45" y="89"/>
                        </a:cubicBezTo>
                        <a:cubicBezTo>
                          <a:pt x="41" y="89"/>
                          <a:pt x="38" y="85"/>
                          <a:pt x="38" y="82"/>
                        </a:cubicBezTo>
                        <a:cubicBezTo>
                          <a:pt x="38" y="66"/>
                          <a:pt x="38" y="73"/>
                          <a:pt x="38" y="57"/>
                        </a:cubicBezTo>
                        <a:cubicBezTo>
                          <a:pt x="37" y="57"/>
                          <a:pt x="35" y="57"/>
                          <a:pt x="34" y="57"/>
                        </a:cubicBezTo>
                        <a:cubicBezTo>
                          <a:pt x="34" y="74"/>
                          <a:pt x="35" y="67"/>
                          <a:pt x="34" y="83"/>
                        </a:cubicBezTo>
                        <a:cubicBezTo>
                          <a:pt x="33" y="91"/>
                          <a:pt x="22" y="90"/>
                          <a:pt x="22" y="83"/>
                        </a:cubicBezTo>
                        <a:cubicBezTo>
                          <a:pt x="21" y="67"/>
                          <a:pt x="22" y="74"/>
                          <a:pt x="22" y="57"/>
                        </a:cubicBezTo>
                        <a:cubicBezTo>
                          <a:pt x="16" y="57"/>
                          <a:pt x="12" y="57"/>
                          <a:pt x="12" y="57"/>
                        </a:cubicBezTo>
                        <a:cubicBezTo>
                          <a:pt x="21" y="21"/>
                          <a:pt x="21" y="21"/>
                          <a:pt x="21" y="21"/>
                        </a:cubicBezTo>
                        <a:cubicBezTo>
                          <a:pt x="21" y="21"/>
                          <a:pt x="20" y="22"/>
                          <a:pt x="19" y="22"/>
                        </a:cubicBezTo>
                        <a:cubicBezTo>
                          <a:pt x="15" y="34"/>
                          <a:pt x="16" y="36"/>
                          <a:pt x="12" y="48"/>
                        </a:cubicBezTo>
                        <a:cubicBezTo>
                          <a:pt x="10" y="53"/>
                          <a:pt x="0" y="52"/>
                          <a:pt x="1" y="47"/>
                        </a:cubicBezTo>
                        <a:cubicBezTo>
                          <a:pt x="2" y="39"/>
                          <a:pt x="3" y="36"/>
                          <a:pt x="4" y="31"/>
                        </a:cubicBezTo>
                        <a:cubicBezTo>
                          <a:pt x="7" y="23"/>
                          <a:pt x="8" y="13"/>
                          <a:pt x="14" y="7"/>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sp>
            <p:nvSpPr>
              <p:cNvPr id="25" name="Rectangle 70">
                <a:extLst>
                  <a:ext uri="{FF2B5EF4-FFF2-40B4-BE49-F238E27FC236}">
                    <a16:creationId xmlns:a16="http://schemas.microsoft.com/office/drawing/2014/main" id="{50DDA922-59DB-465B-9077-990F7C29F18F}"/>
                  </a:ext>
                </a:extLst>
              </p:cNvPr>
              <p:cNvSpPr>
                <a:spLocks noChangeArrowheads="1"/>
              </p:cNvSpPr>
              <p:nvPr/>
            </p:nvSpPr>
            <p:spPr bwMode="auto">
              <a:xfrm>
                <a:off x="1598612" y="5042187"/>
                <a:ext cx="1511507" cy="1219989"/>
              </a:xfrm>
              <a:prstGeom prst="rect">
                <a:avLst/>
              </a:prstGeom>
              <a:noFill/>
              <a:ln w="9525">
                <a:noFill/>
                <a:miter lim="800000"/>
                <a:headEnd/>
                <a:tailEnd/>
              </a:ln>
            </p:spPr>
            <p:txBody>
              <a:bodyPr lIns="45720" tIns="18288" rIns="27432" bIns="18288"/>
              <a:lstStyle/>
              <a:p>
                <a:pPr>
                  <a:lnSpc>
                    <a:spcPct val="85000"/>
                  </a:lnSpc>
                  <a:spcBef>
                    <a:spcPts val="200"/>
                  </a:spcBef>
                </a:pPr>
                <a:r>
                  <a:rPr lang="en-US" sz="2000" b="1" dirty="0">
                    <a:solidFill>
                      <a:schemeClr val="accent1"/>
                    </a:solidFill>
                    <a:latin typeface="Arial Narrow" pitchFamily="34" charset="0"/>
                  </a:rPr>
                  <a:t>2.5% </a:t>
                </a:r>
                <a:r>
                  <a:rPr lang="en-US" sz="2000" dirty="0">
                    <a:solidFill>
                      <a:schemeClr val="accent1"/>
                    </a:solidFill>
                    <a:latin typeface="Arial Narrow" pitchFamily="34" charset="0"/>
                  </a:rPr>
                  <a:t>of the worlds population</a:t>
                </a:r>
                <a:endParaRPr lang="en-US" sz="1600" dirty="0">
                  <a:solidFill>
                    <a:schemeClr val="accent1"/>
                  </a:solidFill>
                  <a:latin typeface="Arial Narrow" pitchFamily="112" charset="0"/>
                </a:endParaRPr>
              </a:p>
            </p:txBody>
          </p:sp>
          <p:sp>
            <p:nvSpPr>
              <p:cNvPr id="26" name="Rectangle 70">
                <a:extLst>
                  <a:ext uri="{FF2B5EF4-FFF2-40B4-BE49-F238E27FC236}">
                    <a16:creationId xmlns:a16="http://schemas.microsoft.com/office/drawing/2014/main" id="{5219F51F-F112-4A2E-965D-17FD579E1848}"/>
                  </a:ext>
                </a:extLst>
              </p:cNvPr>
              <p:cNvSpPr>
                <a:spLocks noChangeArrowheads="1"/>
              </p:cNvSpPr>
              <p:nvPr/>
            </p:nvSpPr>
            <p:spPr bwMode="auto">
              <a:xfrm>
                <a:off x="4069419" y="5108650"/>
                <a:ext cx="1148225" cy="932932"/>
              </a:xfrm>
              <a:prstGeom prst="rect">
                <a:avLst/>
              </a:prstGeom>
              <a:noFill/>
              <a:ln w="9525">
                <a:noFill/>
                <a:miter lim="800000"/>
                <a:headEnd/>
                <a:tailEnd/>
              </a:ln>
            </p:spPr>
            <p:txBody>
              <a:bodyPr lIns="45720" tIns="18288" rIns="27432" bIns="18288"/>
              <a:lstStyle/>
              <a:p>
                <a:pPr algn="r">
                  <a:lnSpc>
                    <a:spcPct val="85000"/>
                  </a:lnSpc>
                  <a:spcBef>
                    <a:spcPts val="200"/>
                  </a:spcBef>
                </a:pPr>
                <a:r>
                  <a:rPr lang="en-US" sz="4000" b="1" dirty="0">
                    <a:solidFill>
                      <a:srgbClr val="2E76D4"/>
                    </a:solidFill>
                    <a:latin typeface="Arial Narrow" pitchFamily="34" charset="0"/>
                  </a:rPr>
                  <a:t>50%</a:t>
                </a:r>
              </a:p>
            </p:txBody>
          </p:sp>
        </p:grpSp>
        <p:sp>
          <p:nvSpPr>
            <p:cNvPr id="8" name="Rectangle 7">
              <a:extLst>
                <a:ext uri="{FF2B5EF4-FFF2-40B4-BE49-F238E27FC236}">
                  <a16:creationId xmlns:a16="http://schemas.microsoft.com/office/drawing/2014/main" id="{C20DE843-FC96-4184-8233-266C5A936C2B}"/>
                </a:ext>
              </a:extLst>
            </p:cNvPr>
            <p:cNvSpPr/>
            <p:nvPr/>
          </p:nvSpPr>
          <p:spPr>
            <a:xfrm>
              <a:off x="6043578" y="2106258"/>
              <a:ext cx="77325" cy="2218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descr="Pink group.">
            <a:extLst>
              <a:ext uri="{FF2B5EF4-FFF2-40B4-BE49-F238E27FC236}">
                <a16:creationId xmlns:a16="http://schemas.microsoft.com/office/drawing/2014/main" id="{67435D9D-2CE9-4A75-A6D7-A65C5DB8F772}"/>
              </a:ext>
            </a:extLst>
          </p:cNvPr>
          <p:cNvGrpSpPr/>
          <p:nvPr/>
        </p:nvGrpSpPr>
        <p:grpSpPr>
          <a:xfrm>
            <a:off x="6121400" y="1295400"/>
            <a:ext cx="5826375" cy="5125813"/>
            <a:chOff x="6121400" y="1295400"/>
            <a:chExt cx="5826375" cy="5125813"/>
          </a:xfrm>
        </p:grpSpPr>
        <p:sp>
          <p:nvSpPr>
            <p:cNvPr id="45" name="TextBox 44">
              <a:extLst>
                <a:ext uri="{FF2B5EF4-FFF2-40B4-BE49-F238E27FC236}">
                  <a16:creationId xmlns:a16="http://schemas.microsoft.com/office/drawing/2014/main" id="{D53A6EF8-8F11-4B32-A344-72914A182725}"/>
                </a:ext>
              </a:extLst>
            </p:cNvPr>
            <p:cNvSpPr txBox="1"/>
            <p:nvPr/>
          </p:nvSpPr>
          <p:spPr>
            <a:xfrm>
              <a:off x="6622198" y="1400252"/>
              <a:ext cx="1828800" cy="523220"/>
            </a:xfrm>
            <a:prstGeom prst="rect">
              <a:avLst/>
            </a:prstGeom>
            <a:noFill/>
          </p:spPr>
          <p:txBody>
            <a:bodyPr wrap="square" rtlCol="0">
              <a:spAutoFit/>
            </a:bodyPr>
            <a:lstStyle/>
            <a:p>
              <a:r>
                <a:rPr lang="en-US" sz="2800" dirty="0">
                  <a:solidFill>
                    <a:srgbClr val="CD28A5"/>
                  </a:solidFill>
                  <a:latin typeface="Arial"/>
                  <a:cs typeface="Arial"/>
                </a:rPr>
                <a:t>Females</a:t>
              </a:r>
            </a:p>
          </p:txBody>
        </p:sp>
        <p:grpSp>
          <p:nvGrpSpPr>
            <p:cNvPr id="46" name="Group 45" descr="Female Half Icon">
              <a:extLst>
                <a:ext uri="{FF2B5EF4-FFF2-40B4-BE49-F238E27FC236}">
                  <a16:creationId xmlns:a16="http://schemas.microsoft.com/office/drawing/2014/main" id="{6B2C8975-26CF-4BD4-B2BD-FDF5BBD6AB0D}"/>
                </a:ext>
              </a:extLst>
            </p:cNvPr>
            <p:cNvGrpSpPr/>
            <p:nvPr/>
          </p:nvGrpSpPr>
          <p:grpSpPr>
            <a:xfrm>
              <a:off x="6121400" y="1295400"/>
              <a:ext cx="1155700" cy="5125813"/>
              <a:chOff x="6083300" y="990600"/>
              <a:chExt cx="1155700" cy="5125813"/>
            </a:xfrm>
          </p:grpSpPr>
          <p:sp>
            <p:nvSpPr>
              <p:cNvPr id="78" name="Freeform 54">
                <a:extLst>
                  <a:ext uri="{FF2B5EF4-FFF2-40B4-BE49-F238E27FC236}">
                    <a16:creationId xmlns:a16="http://schemas.microsoft.com/office/drawing/2014/main" id="{0BC1DFA0-C521-4FD2-A694-0F321398FC56}"/>
                  </a:ext>
                </a:extLst>
              </p:cNvPr>
              <p:cNvSpPr>
                <a:spLocks/>
              </p:cNvSpPr>
              <p:nvPr/>
            </p:nvSpPr>
            <p:spPr bwMode="auto">
              <a:xfrm flipH="1">
                <a:off x="6096000" y="1905001"/>
                <a:ext cx="1143000" cy="4211412"/>
              </a:xfrm>
              <a:custGeom>
                <a:avLst/>
                <a:gdLst>
                  <a:gd name="T0" fmla="*/ 45 w 45"/>
                  <a:gd name="T1" fmla="*/ 99 h 165"/>
                  <a:gd name="T2" fmla="*/ 45 w 45"/>
                  <a:gd name="T3" fmla="*/ 1 h 165"/>
                  <a:gd name="T4" fmla="*/ 19 w 45"/>
                  <a:gd name="T5" fmla="*/ 6 h 165"/>
                  <a:gd name="T6" fmla="*/ 8 w 45"/>
                  <a:gd name="T7" fmla="*/ 35 h 165"/>
                  <a:gd name="T8" fmla="*/ 0 w 45"/>
                  <a:gd name="T9" fmla="*/ 65 h 165"/>
                  <a:gd name="T10" fmla="*/ 13 w 45"/>
                  <a:gd name="T11" fmla="*/ 66 h 165"/>
                  <a:gd name="T12" fmla="*/ 26 w 45"/>
                  <a:gd name="T13" fmla="*/ 25 h 165"/>
                  <a:gd name="T14" fmla="*/ 28 w 45"/>
                  <a:gd name="T15" fmla="*/ 23 h 165"/>
                  <a:gd name="T16" fmla="*/ 9 w 45"/>
                  <a:gd name="T17" fmla="*/ 99 h 165"/>
                  <a:gd name="T18" fmla="*/ 29 w 45"/>
                  <a:gd name="T19" fmla="*/ 99 h 165"/>
                  <a:gd name="T20" fmla="*/ 29 w 45"/>
                  <a:gd name="T21" fmla="*/ 157 h 165"/>
                  <a:gd name="T22" fmla="*/ 43 w 45"/>
                  <a:gd name="T23" fmla="*/ 157 h 165"/>
                  <a:gd name="T24" fmla="*/ 44 w 45"/>
                  <a:gd name="T25" fmla="*/ 99 h 165"/>
                  <a:gd name="T26" fmla="*/ 45 w 45"/>
                  <a:gd name="T27" fmla="*/ 9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165">
                    <a:moveTo>
                      <a:pt x="45" y="99"/>
                    </a:moveTo>
                    <a:cubicBezTo>
                      <a:pt x="45" y="1"/>
                      <a:pt x="45" y="1"/>
                      <a:pt x="45" y="1"/>
                    </a:cubicBezTo>
                    <a:cubicBezTo>
                      <a:pt x="36" y="1"/>
                      <a:pt x="26" y="0"/>
                      <a:pt x="19" y="6"/>
                    </a:cubicBezTo>
                    <a:cubicBezTo>
                      <a:pt x="12" y="14"/>
                      <a:pt x="12" y="25"/>
                      <a:pt x="8" y="35"/>
                    </a:cubicBezTo>
                    <a:cubicBezTo>
                      <a:pt x="6" y="45"/>
                      <a:pt x="1" y="55"/>
                      <a:pt x="0" y="65"/>
                    </a:cubicBezTo>
                    <a:cubicBezTo>
                      <a:pt x="0" y="72"/>
                      <a:pt x="12" y="73"/>
                      <a:pt x="13" y="66"/>
                    </a:cubicBezTo>
                    <a:cubicBezTo>
                      <a:pt x="18" y="53"/>
                      <a:pt x="21" y="38"/>
                      <a:pt x="26" y="25"/>
                    </a:cubicBezTo>
                    <a:cubicBezTo>
                      <a:pt x="26" y="24"/>
                      <a:pt x="28" y="23"/>
                      <a:pt x="28" y="23"/>
                    </a:cubicBezTo>
                    <a:cubicBezTo>
                      <a:pt x="22" y="48"/>
                      <a:pt x="15" y="74"/>
                      <a:pt x="9" y="99"/>
                    </a:cubicBezTo>
                    <a:cubicBezTo>
                      <a:pt x="16" y="99"/>
                      <a:pt x="22" y="99"/>
                      <a:pt x="29" y="99"/>
                    </a:cubicBezTo>
                    <a:cubicBezTo>
                      <a:pt x="29" y="118"/>
                      <a:pt x="28" y="138"/>
                      <a:pt x="29" y="157"/>
                    </a:cubicBezTo>
                    <a:cubicBezTo>
                      <a:pt x="30" y="165"/>
                      <a:pt x="43" y="165"/>
                      <a:pt x="43" y="157"/>
                    </a:cubicBezTo>
                    <a:cubicBezTo>
                      <a:pt x="44" y="138"/>
                      <a:pt x="43" y="118"/>
                      <a:pt x="44" y="99"/>
                    </a:cubicBezTo>
                    <a:cubicBezTo>
                      <a:pt x="44" y="99"/>
                      <a:pt x="45" y="99"/>
                      <a:pt x="45" y="99"/>
                    </a:cubicBezTo>
                    <a:close/>
                  </a:path>
                </a:pathLst>
              </a:custGeom>
              <a:solidFill>
                <a:srgbClr val="CD28A5"/>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9" name="Oval 17">
                <a:extLst>
                  <a:ext uri="{FF2B5EF4-FFF2-40B4-BE49-F238E27FC236}">
                    <a16:creationId xmlns:a16="http://schemas.microsoft.com/office/drawing/2014/main" id="{1902F810-45D5-409E-9DAC-4BA481124831}"/>
                  </a:ext>
                </a:extLst>
              </p:cNvPr>
              <p:cNvSpPr/>
              <p:nvPr/>
            </p:nvSpPr>
            <p:spPr bwMode="auto">
              <a:xfrm flipH="1">
                <a:off x="6083300" y="990600"/>
                <a:ext cx="431800" cy="838200"/>
              </a:xfrm>
              <a:custGeom>
                <a:avLst/>
                <a:gdLst/>
                <a:ahLst/>
                <a:cxnLst/>
                <a:rect l="l" t="t" r="r" b="b"/>
                <a:pathLst>
                  <a:path w="431800" h="838200">
                    <a:moveTo>
                      <a:pt x="419100" y="0"/>
                    </a:moveTo>
                    <a:lnTo>
                      <a:pt x="431800" y="1280"/>
                    </a:lnTo>
                    <a:lnTo>
                      <a:pt x="431800" y="836920"/>
                    </a:lnTo>
                    <a:lnTo>
                      <a:pt x="419100" y="838200"/>
                    </a:lnTo>
                    <a:cubicBezTo>
                      <a:pt x="187637" y="838200"/>
                      <a:pt x="0" y="650563"/>
                      <a:pt x="0" y="419100"/>
                    </a:cubicBezTo>
                    <a:cubicBezTo>
                      <a:pt x="0" y="187637"/>
                      <a:pt x="187637" y="0"/>
                      <a:pt x="419100" y="0"/>
                    </a:cubicBezTo>
                    <a:close/>
                  </a:path>
                </a:pathLst>
              </a:custGeom>
              <a:solidFill>
                <a:srgbClr val="CD2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97" charset="0"/>
                </a:endParaRPr>
              </a:p>
            </p:txBody>
          </p:sp>
        </p:grpSp>
        <p:sp>
          <p:nvSpPr>
            <p:cNvPr id="47" name="Rectangle 70">
              <a:extLst>
                <a:ext uri="{FF2B5EF4-FFF2-40B4-BE49-F238E27FC236}">
                  <a16:creationId xmlns:a16="http://schemas.microsoft.com/office/drawing/2014/main" id="{F8530E58-6EA4-4A70-9723-F0E0DBBDB58C}"/>
                </a:ext>
              </a:extLst>
            </p:cNvPr>
            <p:cNvSpPr>
              <a:spLocks noChangeArrowheads="1"/>
            </p:cNvSpPr>
            <p:nvPr/>
          </p:nvSpPr>
          <p:spPr bwMode="auto">
            <a:xfrm>
              <a:off x="7354913" y="1976592"/>
              <a:ext cx="3046930" cy="673461"/>
            </a:xfrm>
            <a:prstGeom prst="rect">
              <a:avLst/>
            </a:prstGeom>
            <a:noFill/>
            <a:ln w="9525">
              <a:noFill/>
              <a:miter lim="800000"/>
              <a:headEnd/>
              <a:tailEnd/>
            </a:ln>
          </p:spPr>
          <p:txBody>
            <a:bodyPr lIns="45720" tIns="18288" rIns="27432" bIns="18288"/>
            <a:lstStyle/>
            <a:p>
              <a:pPr algn="r">
                <a:lnSpc>
                  <a:spcPct val="85000"/>
                </a:lnSpc>
                <a:spcBef>
                  <a:spcPts val="200"/>
                </a:spcBef>
              </a:pPr>
              <a:r>
                <a:rPr lang="en-US" sz="1600" dirty="0">
                  <a:solidFill>
                    <a:schemeClr val="accent1"/>
                  </a:solidFill>
                  <a:latin typeface="Arial Narrow" pitchFamily="34" charset="0"/>
                </a:rPr>
                <a:t>Bipolar disorder is more common in high income countries than low income </a:t>
              </a:r>
              <a:r>
                <a:rPr lang="en-US" b="1" dirty="0">
                  <a:solidFill>
                    <a:schemeClr val="accent1"/>
                  </a:solidFill>
                  <a:latin typeface="Arial Narrow" pitchFamily="34" charset="0"/>
                </a:rPr>
                <a:t>1.4% vs 0.7%</a:t>
              </a:r>
              <a:r>
                <a:rPr lang="en-US" b="1" dirty="0">
                  <a:solidFill>
                    <a:srgbClr val="CD28A5"/>
                  </a:solidFill>
                  <a:latin typeface="Arial Narrow" pitchFamily="112" charset="0"/>
                </a:rPr>
                <a:t>. </a:t>
              </a:r>
            </a:p>
          </p:txBody>
        </p:sp>
        <p:sp>
          <p:nvSpPr>
            <p:cNvPr id="48" name="Freeform 12" descr="Pink Computer Icon">
              <a:extLst>
                <a:ext uri="{FF2B5EF4-FFF2-40B4-BE49-F238E27FC236}">
                  <a16:creationId xmlns:a16="http://schemas.microsoft.com/office/drawing/2014/main" id="{DEA5E96E-FD80-4F82-8A8B-C4C48C99C15F}"/>
                </a:ext>
              </a:extLst>
            </p:cNvPr>
            <p:cNvSpPr>
              <a:spLocks noEditPoints="1"/>
            </p:cNvSpPr>
            <p:nvPr/>
          </p:nvSpPr>
          <p:spPr bwMode="auto">
            <a:xfrm>
              <a:off x="10545370" y="2028098"/>
              <a:ext cx="798764" cy="574112"/>
            </a:xfrm>
            <a:custGeom>
              <a:avLst/>
              <a:gdLst>
                <a:gd name="T0" fmla="*/ 446 w 448"/>
                <a:gd name="T1" fmla="*/ 296 h 322"/>
                <a:gd name="T2" fmla="*/ 421 w 448"/>
                <a:gd name="T3" fmla="*/ 245 h 322"/>
                <a:gd name="T4" fmla="*/ 415 w 448"/>
                <a:gd name="T5" fmla="*/ 235 h 322"/>
                <a:gd name="T6" fmla="*/ 418 w 448"/>
                <a:gd name="T7" fmla="*/ 227 h 322"/>
                <a:gd name="T8" fmla="*/ 418 w 448"/>
                <a:gd name="T9" fmla="*/ 10 h 322"/>
                <a:gd name="T10" fmla="*/ 408 w 448"/>
                <a:gd name="T11" fmla="*/ 0 h 322"/>
                <a:gd name="T12" fmla="*/ 43 w 448"/>
                <a:gd name="T13" fmla="*/ 0 h 322"/>
                <a:gd name="T14" fmla="*/ 33 w 448"/>
                <a:gd name="T15" fmla="*/ 10 h 322"/>
                <a:gd name="T16" fmla="*/ 33 w 448"/>
                <a:gd name="T17" fmla="*/ 227 h 322"/>
                <a:gd name="T18" fmla="*/ 36 w 448"/>
                <a:gd name="T19" fmla="*/ 236 h 322"/>
                <a:gd name="T20" fmla="*/ 28 w 448"/>
                <a:gd name="T21" fmla="*/ 246 h 322"/>
                <a:gd name="T22" fmla="*/ 1 w 448"/>
                <a:gd name="T23" fmla="*/ 296 h 322"/>
                <a:gd name="T24" fmla="*/ 3 w 448"/>
                <a:gd name="T25" fmla="*/ 315 h 322"/>
                <a:gd name="T26" fmla="*/ 4 w 448"/>
                <a:gd name="T27" fmla="*/ 316 h 322"/>
                <a:gd name="T28" fmla="*/ 9 w 448"/>
                <a:gd name="T29" fmla="*/ 321 h 322"/>
                <a:gd name="T30" fmla="*/ 62 w 448"/>
                <a:gd name="T31" fmla="*/ 321 h 322"/>
                <a:gd name="T32" fmla="*/ 440 w 448"/>
                <a:gd name="T33" fmla="*/ 321 h 322"/>
                <a:gd name="T34" fmla="*/ 441 w 448"/>
                <a:gd name="T35" fmla="*/ 321 h 322"/>
                <a:gd name="T36" fmla="*/ 444 w 448"/>
                <a:gd name="T37" fmla="*/ 319 h 322"/>
                <a:gd name="T38" fmla="*/ 447 w 448"/>
                <a:gd name="T39" fmla="*/ 314 h 322"/>
                <a:gd name="T40" fmla="*/ 446 w 448"/>
                <a:gd name="T41" fmla="*/ 296 h 322"/>
                <a:gd name="T42" fmla="*/ 390 w 448"/>
                <a:gd name="T43" fmla="*/ 38 h 322"/>
                <a:gd name="T44" fmla="*/ 390 w 448"/>
                <a:gd name="T45" fmla="*/ 212 h 322"/>
                <a:gd name="T46" fmla="*/ 381 w 448"/>
                <a:gd name="T47" fmla="*/ 221 h 322"/>
                <a:gd name="T48" fmla="*/ 380 w 448"/>
                <a:gd name="T49" fmla="*/ 221 h 322"/>
                <a:gd name="T50" fmla="*/ 313 w 448"/>
                <a:gd name="T51" fmla="*/ 221 h 322"/>
                <a:gd name="T52" fmla="*/ 112 w 448"/>
                <a:gd name="T53" fmla="*/ 221 h 322"/>
                <a:gd name="T54" fmla="*/ 89 w 448"/>
                <a:gd name="T55" fmla="*/ 221 h 322"/>
                <a:gd name="T56" fmla="*/ 70 w 448"/>
                <a:gd name="T57" fmla="*/ 221 h 322"/>
                <a:gd name="T58" fmla="*/ 64 w 448"/>
                <a:gd name="T59" fmla="*/ 219 h 322"/>
                <a:gd name="T60" fmla="*/ 62 w 448"/>
                <a:gd name="T61" fmla="*/ 216 h 322"/>
                <a:gd name="T62" fmla="*/ 61 w 448"/>
                <a:gd name="T63" fmla="*/ 212 h 322"/>
                <a:gd name="T64" fmla="*/ 61 w 448"/>
                <a:gd name="T65" fmla="*/ 201 h 322"/>
                <a:gd name="T66" fmla="*/ 61 w 448"/>
                <a:gd name="T67" fmla="*/ 195 h 322"/>
                <a:gd name="T68" fmla="*/ 61 w 448"/>
                <a:gd name="T69" fmla="*/ 195 h 322"/>
                <a:gd name="T70" fmla="*/ 61 w 448"/>
                <a:gd name="T71" fmla="*/ 35 h 322"/>
                <a:gd name="T72" fmla="*/ 70 w 448"/>
                <a:gd name="T73" fmla="*/ 26 h 322"/>
                <a:gd name="T74" fmla="*/ 381 w 448"/>
                <a:gd name="T75" fmla="*/ 26 h 322"/>
                <a:gd name="T76" fmla="*/ 383 w 448"/>
                <a:gd name="T77" fmla="*/ 26 h 322"/>
                <a:gd name="T78" fmla="*/ 390 w 448"/>
                <a:gd name="T79" fmla="*/ 3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8" h="322">
                  <a:moveTo>
                    <a:pt x="446" y="296"/>
                  </a:moveTo>
                  <a:cubicBezTo>
                    <a:pt x="421" y="245"/>
                    <a:pt x="421" y="245"/>
                    <a:pt x="421" y="245"/>
                  </a:cubicBezTo>
                  <a:cubicBezTo>
                    <a:pt x="419" y="240"/>
                    <a:pt x="417" y="237"/>
                    <a:pt x="415" y="235"/>
                  </a:cubicBezTo>
                  <a:cubicBezTo>
                    <a:pt x="417" y="233"/>
                    <a:pt x="418" y="231"/>
                    <a:pt x="418" y="227"/>
                  </a:cubicBezTo>
                  <a:cubicBezTo>
                    <a:pt x="418" y="10"/>
                    <a:pt x="418" y="10"/>
                    <a:pt x="418" y="10"/>
                  </a:cubicBezTo>
                  <a:cubicBezTo>
                    <a:pt x="418" y="4"/>
                    <a:pt x="414" y="0"/>
                    <a:pt x="408" y="0"/>
                  </a:cubicBezTo>
                  <a:cubicBezTo>
                    <a:pt x="43" y="0"/>
                    <a:pt x="43" y="0"/>
                    <a:pt x="43" y="0"/>
                  </a:cubicBezTo>
                  <a:cubicBezTo>
                    <a:pt x="37" y="0"/>
                    <a:pt x="33" y="4"/>
                    <a:pt x="33" y="10"/>
                  </a:cubicBezTo>
                  <a:cubicBezTo>
                    <a:pt x="33" y="227"/>
                    <a:pt x="33" y="227"/>
                    <a:pt x="33" y="227"/>
                  </a:cubicBezTo>
                  <a:cubicBezTo>
                    <a:pt x="33" y="231"/>
                    <a:pt x="34" y="234"/>
                    <a:pt x="36" y="236"/>
                  </a:cubicBezTo>
                  <a:cubicBezTo>
                    <a:pt x="32" y="236"/>
                    <a:pt x="30" y="239"/>
                    <a:pt x="28" y="246"/>
                  </a:cubicBezTo>
                  <a:cubicBezTo>
                    <a:pt x="1" y="296"/>
                    <a:pt x="1" y="296"/>
                    <a:pt x="1" y="296"/>
                  </a:cubicBezTo>
                  <a:cubicBezTo>
                    <a:pt x="0" y="301"/>
                    <a:pt x="1" y="310"/>
                    <a:pt x="3" y="315"/>
                  </a:cubicBezTo>
                  <a:cubicBezTo>
                    <a:pt x="4" y="316"/>
                    <a:pt x="4" y="316"/>
                    <a:pt x="4" y="316"/>
                  </a:cubicBezTo>
                  <a:cubicBezTo>
                    <a:pt x="5" y="319"/>
                    <a:pt x="7" y="321"/>
                    <a:pt x="9" y="321"/>
                  </a:cubicBezTo>
                  <a:cubicBezTo>
                    <a:pt x="62" y="321"/>
                    <a:pt x="62" y="321"/>
                    <a:pt x="62" y="321"/>
                  </a:cubicBezTo>
                  <a:cubicBezTo>
                    <a:pt x="174" y="321"/>
                    <a:pt x="424" y="322"/>
                    <a:pt x="440" y="321"/>
                  </a:cubicBezTo>
                  <a:cubicBezTo>
                    <a:pt x="441" y="321"/>
                    <a:pt x="441" y="321"/>
                    <a:pt x="441" y="321"/>
                  </a:cubicBezTo>
                  <a:cubicBezTo>
                    <a:pt x="442" y="321"/>
                    <a:pt x="443" y="320"/>
                    <a:pt x="444" y="319"/>
                  </a:cubicBezTo>
                  <a:cubicBezTo>
                    <a:pt x="445" y="317"/>
                    <a:pt x="446" y="316"/>
                    <a:pt x="447" y="314"/>
                  </a:cubicBezTo>
                  <a:cubicBezTo>
                    <a:pt x="448" y="308"/>
                    <a:pt x="448" y="301"/>
                    <a:pt x="446" y="296"/>
                  </a:cubicBezTo>
                  <a:close/>
                  <a:moveTo>
                    <a:pt x="390" y="38"/>
                  </a:moveTo>
                  <a:cubicBezTo>
                    <a:pt x="390" y="212"/>
                    <a:pt x="390" y="212"/>
                    <a:pt x="390" y="212"/>
                  </a:cubicBezTo>
                  <a:cubicBezTo>
                    <a:pt x="390" y="217"/>
                    <a:pt x="386" y="221"/>
                    <a:pt x="381" y="221"/>
                  </a:cubicBezTo>
                  <a:cubicBezTo>
                    <a:pt x="380" y="221"/>
                    <a:pt x="380" y="221"/>
                    <a:pt x="380" y="221"/>
                  </a:cubicBezTo>
                  <a:cubicBezTo>
                    <a:pt x="375" y="221"/>
                    <a:pt x="348" y="221"/>
                    <a:pt x="313" y="221"/>
                  </a:cubicBezTo>
                  <a:cubicBezTo>
                    <a:pt x="112" y="221"/>
                    <a:pt x="112" y="221"/>
                    <a:pt x="112" y="221"/>
                  </a:cubicBezTo>
                  <a:cubicBezTo>
                    <a:pt x="99" y="221"/>
                    <a:pt x="91" y="221"/>
                    <a:pt x="89" y="221"/>
                  </a:cubicBezTo>
                  <a:cubicBezTo>
                    <a:pt x="80" y="222"/>
                    <a:pt x="74" y="222"/>
                    <a:pt x="70" y="221"/>
                  </a:cubicBezTo>
                  <a:cubicBezTo>
                    <a:pt x="68" y="221"/>
                    <a:pt x="66" y="220"/>
                    <a:pt x="64" y="219"/>
                  </a:cubicBezTo>
                  <a:cubicBezTo>
                    <a:pt x="63" y="218"/>
                    <a:pt x="62" y="217"/>
                    <a:pt x="62" y="216"/>
                  </a:cubicBezTo>
                  <a:cubicBezTo>
                    <a:pt x="62" y="215"/>
                    <a:pt x="61" y="213"/>
                    <a:pt x="61" y="212"/>
                  </a:cubicBezTo>
                  <a:cubicBezTo>
                    <a:pt x="61" y="201"/>
                    <a:pt x="61" y="201"/>
                    <a:pt x="61" y="201"/>
                  </a:cubicBezTo>
                  <a:cubicBezTo>
                    <a:pt x="61" y="198"/>
                    <a:pt x="61" y="195"/>
                    <a:pt x="61" y="195"/>
                  </a:cubicBezTo>
                  <a:cubicBezTo>
                    <a:pt x="61" y="195"/>
                    <a:pt x="61" y="195"/>
                    <a:pt x="61" y="195"/>
                  </a:cubicBezTo>
                  <a:cubicBezTo>
                    <a:pt x="61" y="35"/>
                    <a:pt x="61" y="35"/>
                    <a:pt x="61" y="35"/>
                  </a:cubicBezTo>
                  <a:cubicBezTo>
                    <a:pt x="61" y="30"/>
                    <a:pt x="65" y="26"/>
                    <a:pt x="70" y="26"/>
                  </a:cubicBezTo>
                  <a:cubicBezTo>
                    <a:pt x="381" y="26"/>
                    <a:pt x="381" y="26"/>
                    <a:pt x="381" y="26"/>
                  </a:cubicBezTo>
                  <a:cubicBezTo>
                    <a:pt x="382" y="26"/>
                    <a:pt x="383" y="26"/>
                    <a:pt x="383" y="26"/>
                  </a:cubicBezTo>
                  <a:cubicBezTo>
                    <a:pt x="390" y="28"/>
                    <a:pt x="390" y="33"/>
                    <a:pt x="390" y="38"/>
                  </a:cubicBezTo>
                  <a:close/>
                </a:path>
              </a:pathLst>
            </a:custGeom>
            <a:solidFill>
              <a:srgbClr val="CD28A5"/>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49">
              <a:extLst>
                <a:ext uri="{FF2B5EF4-FFF2-40B4-BE49-F238E27FC236}">
                  <a16:creationId xmlns:a16="http://schemas.microsoft.com/office/drawing/2014/main" id="{4A740255-19E8-466A-BB22-38F086C1A2A8}"/>
                </a:ext>
              </a:extLst>
            </p:cNvPr>
            <p:cNvSpPr/>
            <p:nvPr/>
          </p:nvSpPr>
          <p:spPr bwMode="auto">
            <a:xfrm>
              <a:off x="8100647" y="3435909"/>
              <a:ext cx="2233828" cy="239213"/>
            </a:xfrm>
            <a:prstGeom prst="rect">
              <a:avLst/>
            </a:prstGeom>
            <a:solidFill>
              <a:srgbClr val="CD28A5"/>
            </a:solidFill>
            <a:ln w="9525" cap="flat" cmpd="sng" algn="ctr">
              <a:noFill/>
              <a:prstDash val="solid"/>
              <a:round/>
              <a:headEnd type="none" w="med" len="med"/>
              <a:tailEnd type="none" w="med" len="med"/>
            </a:ln>
            <a:effectLst/>
          </p:spPr>
          <p:txBody>
            <a:bodyPr rot="0" spcFirstLastPara="0" vertOverflow="overflow" horzOverflow="overflow" vert="horz" wrap="square" lIns="0" tIns="0" rIns="91440" bIns="0" numCol="1" spcCol="0" rtlCol="0" fromWordArt="0" anchor="ctr" anchorCtr="0" forceAA="0" compatLnSpc="1">
              <a:prstTxWarp prst="textNoShape">
                <a:avLst/>
              </a:prstTxWarp>
              <a:noAutofit/>
            </a:bodyPr>
            <a:lstStyle/>
            <a:p>
              <a:pPr algn="r"/>
              <a:r>
                <a:rPr lang="en-US" sz="1200" dirty="0">
                  <a:solidFill>
                    <a:srgbClr val="FFFFFF"/>
                  </a:solidFill>
                  <a:latin typeface="Arial Narrow"/>
                  <a:cs typeface="Arial Narrow"/>
                </a:rPr>
                <a:t>More likely to experience rapid cycling </a:t>
              </a:r>
            </a:p>
          </p:txBody>
        </p:sp>
        <p:sp>
          <p:nvSpPr>
            <p:cNvPr id="54" name="Rectangle 53">
              <a:extLst>
                <a:ext uri="{FF2B5EF4-FFF2-40B4-BE49-F238E27FC236}">
                  <a16:creationId xmlns:a16="http://schemas.microsoft.com/office/drawing/2014/main" id="{19FDADD3-18E1-46AE-BCA7-B6F4D59366F8}"/>
                </a:ext>
              </a:extLst>
            </p:cNvPr>
            <p:cNvSpPr/>
            <p:nvPr/>
          </p:nvSpPr>
          <p:spPr bwMode="auto">
            <a:xfrm>
              <a:off x="8293491" y="3734925"/>
              <a:ext cx="2036588" cy="230802"/>
            </a:xfrm>
            <a:prstGeom prst="rect">
              <a:avLst/>
            </a:prstGeom>
            <a:solidFill>
              <a:srgbClr val="CD28A5"/>
            </a:solidFill>
            <a:ln w="9525" cap="flat" cmpd="sng" algn="ctr">
              <a:noFill/>
              <a:prstDash val="solid"/>
              <a:round/>
              <a:headEnd type="none" w="med" len="med"/>
              <a:tailEnd type="none" w="med" len="med"/>
            </a:ln>
            <a:effectLst/>
          </p:spPr>
          <p:txBody>
            <a:bodyPr rot="0" spcFirstLastPara="0" vertOverflow="overflow" horzOverflow="overflow" vert="horz" wrap="square" lIns="0" tIns="0" rIns="91440" bIns="0" numCol="1" spcCol="0" rtlCol="0" fromWordArt="0" anchor="ctr" anchorCtr="0" forceAA="0" compatLnSpc="1">
              <a:prstTxWarp prst="textNoShape">
                <a:avLst/>
              </a:prstTxWarp>
              <a:noAutofit/>
            </a:bodyPr>
            <a:lstStyle/>
            <a:p>
              <a:pPr algn="r"/>
              <a:r>
                <a:rPr lang="en-US" sz="1200" dirty="0">
                  <a:solidFill>
                    <a:srgbClr val="FFFFFF"/>
                  </a:solidFill>
                  <a:latin typeface="Arial Narrow"/>
                  <a:cs typeface="Arial Narrow"/>
                </a:rPr>
                <a:t>Higher risk of lifetime alcohol use </a:t>
              </a:r>
            </a:p>
          </p:txBody>
        </p:sp>
        <p:sp>
          <p:nvSpPr>
            <p:cNvPr id="56" name="Rectangle 55">
              <a:extLst>
                <a:ext uri="{FF2B5EF4-FFF2-40B4-BE49-F238E27FC236}">
                  <a16:creationId xmlns:a16="http://schemas.microsoft.com/office/drawing/2014/main" id="{EAFCEB73-5B34-4C01-8D95-8C05306DC180}"/>
                </a:ext>
              </a:extLst>
            </p:cNvPr>
            <p:cNvSpPr/>
            <p:nvPr/>
          </p:nvSpPr>
          <p:spPr bwMode="auto">
            <a:xfrm>
              <a:off x="7149197" y="3172602"/>
              <a:ext cx="3180882" cy="215292"/>
            </a:xfrm>
            <a:prstGeom prst="rect">
              <a:avLst/>
            </a:prstGeom>
            <a:solidFill>
              <a:srgbClr val="CD28A5"/>
            </a:solidFill>
            <a:ln w="9525" cap="flat" cmpd="sng" algn="ctr">
              <a:noFill/>
              <a:prstDash val="solid"/>
              <a:round/>
              <a:headEnd type="none" w="med" len="med"/>
              <a:tailEnd type="none" w="med" len="med"/>
            </a:ln>
            <a:effectLst/>
          </p:spPr>
          <p:txBody>
            <a:bodyPr rot="0" spcFirstLastPara="0" vertOverflow="overflow" horzOverflow="overflow" vert="horz" wrap="square" lIns="0" tIns="0" rIns="91440" bIns="0" numCol="1" spcCol="0" rtlCol="0" fromWordArt="0" anchor="ctr" anchorCtr="0" forceAA="0" compatLnSpc="1">
              <a:prstTxWarp prst="textNoShape">
                <a:avLst/>
              </a:prstTxWarp>
              <a:noAutofit/>
            </a:bodyPr>
            <a:lstStyle/>
            <a:p>
              <a:pPr algn="r"/>
              <a:r>
                <a:rPr lang="en-US" sz="1200" dirty="0">
                  <a:solidFill>
                    <a:srgbClr val="FFFFFF"/>
                  </a:solidFill>
                  <a:latin typeface="Arial Narrow"/>
                  <a:cs typeface="Arial Narrow"/>
                </a:rPr>
                <a:t>Child birth can trigger a hypomanic episode in 10-20%</a:t>
              </a:r>
            </a:p>
          </p:txBody>
        </p:sp>
        <p:sp>
          <p:nvSpPr>
            <p:cNvPr id="57" name="Rectangle 70">
              <a:extLst>
                <a:ext uri="{FF2B5EF4-FFF2-40B4-BE49-F238E27FC236}">
                  <a16:creationId xmlns:a16="http://schemas.microsoft.com/office/drawing/2014/main" id="{A181F45E-946E-4A2C-8535-EFEF385A85FF}"/>
                </a:ext>
              </a:extLst>
            </p:cNvPr>
            <p:cNvSpPr>
              <a:spLocks noChangeArrowheads="1"/>
            </p:cNvSpPr>
            <p:nvPr/>
          </p:nvSpPr>
          <p:spPr bwMode="auto">
            <a:xfrm>
              <a:off x="6992230" y="4312586"/>
              <a:ext cx="467286" cy="239213"/>
            </a:xfrm>
            <a:prstGeom prst="rect">
              <a:avLst/>
            </a:prstGeom>
            <a:noFill/>
            <a:ln w="9525">
              <a:noFill/>
              <a:miter lim="800000"/>
              <a:headEnd/>
              <a:tailEnd/>
            </a:ln>
          </p:spPr>
          <p:txBody>
            <a:bodyPr lIns="45720" tIns="18288" rIns="27432" bIns="0"/>
            <a:lstStyle/>
            <a:p>
              <a:pPr>
                <a:lnSpc>
                  <a:spcPct val="85000"/>
                </a:lnSpc>
                <a:spcBef>
                  <a:spcPts val="200"/>
                </a:spcBef>
              </a:pPr>
              <a:endParaRPr lang="en-US" sz="1400" dirty="0">
                <a:solidFill>
                  <a:srgbClr val="CD28A5"/>
                </a:solidFill>
                <a:latin typeface="Arial Narrow" pitchFamily="112" charset="0"/>
              </a:endParaRPr>
            </a:p>
          </p:txBody>
        </p:sp>
        <p:sp>
          <p:nvSpPr>
            <p:cNvPr id="59" name="Rectangle 70">
              <a:extLst>
                <a:ext uri="{FF2B5EF4-FFF2-40B4-BE49-F238E27FC236}">
                  <a16:creationId xmlns:a16="http://schemas.microsoft.com/office/drawing/2014/main" id="{EAA866D4-FFAB-430A-8385-90A4A55A6D60}"/>
                </a:ext>
              </a:extLst>
            </p:cNvPr>
            <p:cNvSpPr>
              <a:spLocks noChangeArrowheads="1"/>
            </p:cNvSpPr>
            <p:nvPr/>
          </p:nvSpPr>
          <p:spPr bwMode="auto">
            <a:xfrm>
              <a:off x="10545370" y="3236126"/>
              <a:ext cx="1402405" cy="1219989"/>
            </a:xfrm>
            <a:prstGeom prst="rect">
              <a:avLst/>
            </a:prstGeom>
            <a:noFill/>
            <a:ln w="9525">
              <a:noFill/>
              <a:miter lim="800000"/>
              <a:headEnd/>
              <a:tailEnd/>
            </a:ln>
          </p:spPr>
          <p:txBody>
            <a:bodyPr lIns="45720" tIns="18288" rIns="27432" bIns="18288"/>
            <a:lstStyle/>
            <a:p>
              <a:pPr>
                <a:lnSpc>
                  <a:spcPct val="85000"/>
                </a:lnSpc>
                <a:spcBef>
                  <a:spcPts val="200"/>
                </a:spcBef>
              </a:pPr>
              <a:r>
                <a:rPr lang="en-US" sz="1400" dirty="0">
                  <a:solidFill>
                    <a:srgbClr val="CD28A5"/>
                  </a:solidFill>
                  <a:latin typeface="Arial Narrow" pitchFamily="112" charset="0"/>
                </a:rPr>
                <a:t>. </a:t>
              </a:r>
            </a:p>
          </p:txBody>
        </p:sp>
        <p:sp>
          <p:nvSpPr>
            <p:cNvPr id="61" name="Rectangle 70">
              <a:extLst>
                <a:ext uri="{FF2B5EF4-FFF2-40B4-BE49-F238E27FC236}">
                  <a16:creationId xmlns:a16="http://schemas.microsoft.com/office/drawing/2014/main" id="{3868B252-ACFA-4597-88E5-9EFBDFF95A72}"/>
                </a:ext>
              </a:extLst>
            </p:cNvPr>
            <p:cNvSpPr>
              <a:spLocks noChangeArrowheads="1"/>
            </p:cNvSpPr>
            <p:nvPr/>
          </p:nvSpPr>
          <p:spPr bwMode="auto">
            <a:xfrm>
              <a:off x="6856032" y="5185716"/>
              <a:ext cx="1148225" cy="932932"/>
            </a:xfrm>
            <a:prstGeom prst="rect">
              <a:avLst/>
            </a:prstGeom>
            <a:noFill/>
            <a:ln w="9525">
              <a:noFill/>
              <a:miter lim="800000"/>
              <a:headEnd/>
              <a:tailEnd/>
            </a:ln>
          </p:spPr>
          <p:txBody>
            <a:bodyPr lIns="45720" tIns="18288" rIns="27432" bIns="18288"/>
            <a:lstStyle/>
            <a:p>
              <a:pPr>
                <a:lnSpc>
                  <a:spcPct val="85000"/>
                </a:lnSpc>
                <a:spcBef>
                  <a:spcPts val="200"/>
                </a:spcBef>
              </a:pPr>
              <a:r>
                <a:rPr lang="en-US" sz="4000" b="1" dirty="0">
                  <a:solidFill>
                    <a:srgbClr val="CD28A5"/>
                  </a:solidFill>
                  <a:latin typeface="Arial Narrow" pitchFamily="34" charset="0"/>
                </a:rPr>
                <a:t>50%</a:t>
              </a:r>
            </a:p>
          </p:txBody>
        </p:sp>
        <p:sp>
          <p:nvSpPr>
            <p:cNvPr id="62" name="Rectangle 70">
              <a:extLst>
                <a:ext uri="{FF2B5EF4-FFF2-40B4-BE49-F238E27FC236}">
                  <a16:creationId xmlns:a16="http://schemas.microsoft.com/office/drawing/2014/main" id="{1A9CEB93-6245-4624-AB32-6512A263142B}"/>
                </a:ext>
              </a:extLst>
            </p:cNvPr>
            <p:cNvSpPr>
              <a:spLocks noChangeArrowheads="1"/>
            </p:cNvSpPr>
            <p:nvPr/>
          </p:nvSpPr>
          <p:spPr bwMode="auto">
            <a:xfrm>
              <a:off x="8894797" y="5042187"/>
              <a:ext cx="1580061" cy="1219989"/>
            </a:xfrm>
            <a:prstGeom prst="rect">
              <a:avLst/>
            </a:prstGeom>
            <a:noFill/>
            <a:ln w="9525">
              <a:noFill/>
              <a:miter lim="800000"/>
              <a:headEnd/>
              <a:tailEnd/>
            </a:ln>
          </p:spPr>
          <p:txBody>
            <a:bodyPr lIns="45720" tIns="18288" rIns="27432" bIns="18288"/>
            <a:lstStyle/>
            <a:p>
              <a:pPr lvl="0" algn="r">
                <a:lnSpc>
                  <a:spcPct val="85000"/>
                </a:lnSpc>
                <a:spcBef>
                  <a:spcPts val="200"/>
                </a:spcBef>
              </a:pPr>
              <a:r>
                <a:rPr lang="en-US" sz="1600" dirty="0">
                  <a:solidFill>
                    <a:schemeClr val="accent1"/>
                  </a:solidFill>
                  <a:latin typeface="Arial Narrow" pitchFamily="112" charset="0"/>
                </a:rPr>
                <a:t>Family history of  bipolar disorder increased the risk by </a:t>
              </a:r>
              <a:r>
                <a:rPr lang="en-US" sz="2000" b="1" dirty="0">
                  <a:solidFill>
                    <a:schemeClr val="accent1"/>
                  </a:solidFill>
                  <a:latin typeface="Arial Narrow" pitchFamily="34" charset="0"/>
                </a:rPr>
                <a:t>10x</a:t>
              </a:r>
              <a:endParaRPr lang="en-US" sz="2000" dirty="0">
                <a:solidFill>
                  <a:schemeClr val="accent1"/>
                </a:solidFill>
                <a:latin typeface="Arial Narrow" pitchFamily="112" charset="0"/>
              </a:endParaRPr>
            </a:p>
            <a:p>
              <a:pPr algn="r">
                <a:lnSpc>
                  <a:spcPct val="85000"/>
                </a:lnSpc>
                <a:spcBef>
                  <a:spcPts val="200"/>
                </a:spcBef>
              </a:pPr>
              <a:r>
                <a:rPr lang="en-US" sz="1600" dirty="0">
                  <a:solidFill>
                    <a:srgbClr val="CD28A5"/>
                  </a:solidFill>
                  <a:latin typeface="Arial Narrow" pitchFamily="112" charset="0"/>
                </a:rPr>
                <a:t>  </a:t>
              </a:r>
            </a:p>
          </p:txBody>
        </p:sp>
        <p:grpSp>
          <p:nvGrpSpPr>
            <p:cNvPr id="63" name="Group 62" descr="Family Icon Gray and Pink">
              <a:extLst>
                <a:ext uri="{FF2B5EF4-FFF2-40B4-BE49-F238E27FC236}">
                  <a16:creationId xmlns:a16="http://schemas.microsoft.com/office/drawing/2014/main" id="{9C8FABDF-75ED-44F9-9C11-EC681B98EF67}"/>
                </a:ext>
              </a:extLst>
            </p:cNvPr>
            <p:cNvGrpSpPr/>
            <p:nvPr/>
          </p:nvGrpSpPr>
          <p:grpSpPr>
            <a:xfrm>
              <a:off x="10744223" y="5185716"/>
              <a:ext cx="1004697" cy="757932"/>
              <a:chOff x="4191000" y="685800"/>
              <a:chExt cx="719451" cy="542746"/>
            </a:xfrm>
            <a:solidFill>
              <a:srgbClr val="E83CC9"/>
            </a:solidFill>
          </p:grpSpPr>
          <p:grpSp>
            <p:nvGrpSpPr>
              <p:cNvPr id="64" name="Group 63">
                <a:extLst>
                  <a:ext uri="{FF2B5EF4-FFF2-40B4-BE49-F238E27FC236}">
                    <a16:creationId xmlns:a16="http://schemas.microsoft.com/office/drawing/2014/main" id="{BCB96208-555E-40EC-A94F-F88334699B47}"/>
                  </a:ext>
                </a:extLst>
              </p:cNvPr>
              <p:cNvGrpSpPr/>
              <p:nvPr/>
            </p:nvGrpSpPr>
            <p:grpSpPr>
              <a:xfrm>
                <a:off x="4549596" y="685800"/>
                <a:ext cx="199086" cy="523785"/>
                <a:chOff x="4305301" y="4281488"/>
                <a:chExt cx="266700" cy="701675"/>
              </a:xfrm>
              <a:grpFill/>
            </p:grpSpPr>
            <p:sp>
              <p:nvSpPr>
                <p:cNvPr id="74" name="Freeform 6">
                  <a:extLst>
                    <a:ext uri="{FF2B5EF4-FFF2-40B4-BE49-F238E27FC236}">
                      <a16:creationId xmlns:a16="http://schemas.microsoft.com/office/drawing/2014/main" id="{7F489872-EA19-4EA2-A653-3B2789B4CC09}"/>
                    </a:ext>
                  </a:extLst>
                </p:cNvPr>
                <p:cNvSpPr>
                  <a:spLocks/>
                </p:cNvSpPr>
                <p:nvPr/>
              </p:nvSpPr>
              <p:spPr bwMode="auto">
                <a:xfrm>
                  <a:off x="4373563" y="4281488"/>
                  <a:ext cx="136525" cy="133350"/>
                </a:xfrm>
                <a:custGeom>
                  <a:avLst/>
                  <a:gdLst>
                    <a:gd name="T0" fmla="*/ 15 w 40"/>
                    <a:gd name="T1" fmla="*/ 4 h 39"/>
                    <a:gd name="T2" fmla="*/ 34 w 40"/>
                    <a:gd name="T3" fmla="*/ 25 h 39"/>
                    <a:gd name="T4" fmla="*/ 7 w 40"/>
                    <a:gd name="T5" fmla="*/ 30 h 39"/>
                    <a:gd name="T6" fmla="*/ 15 w 40"/>
                    <a:gd name="T7" fmla="*/ 4 h 39"/>
                  </a:gdLst>
                  <a:ahLst/>
                  <a:cxnLst>
                    <a:cxn ang="0">
                      <a:pos x="T0" y="T1"/>
                    </a:cxn>
                    <a:cxn ang="0">
                      <a:pos x="T2" y="T3"/>
                    </a:cxn>
                    <a:cxn ang="0">
                      <a:pos x="T4" y="T5"/>
                    </a:cxn>
                    <a:cxn ang="0">
                      <a:pos x="T6" y="T7"/>
                    </a:cxn>
                  </a:cxnLst>
                  <a:rect l="0" t="0" r="r" b="b"/>
                  <a:pathLst>
                    <a:path w="40" h="39">
                      <a:moveTo>
                        <a:pt x="15" y="4"/>
                      </a:moveTo>
                      <a:cubicBezTo>
                        <a:pt x="27" y="0"/>
                        <a:pt x="40" y="14"/>
                        <a:pt x="34" y="25"/>
                      </a:cubicBezTo>
                      <a:cubicBezTo>
                        <a:pt x="31" y="36"/>
                        <a:pt x="14" y="39"/>
                        <a:pt x="7" y="30"/>
                      </a:cubicBezTo>
                      <a:cubicBezTo>
                        <a:pt x="0" y="22"/>
                        <a:pt x="4" y="6"/>
                        <a:pt x="15" y="4"/>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
                  <a:extLst>
                    <a:ext uri="{FF2B5EF4-FFF2-40B4-BE49-F238E27FC236}">
                      <a16:creationId xmlns:a16="http://schemas.microsoft.com/office/drawing/2014/main" id="{C4B1C14F-B641-447B-A3C0-4B8BFE05221A}"/>
                    </a:ext>
                  </a:extLst>
                </p:cNvPr>
                <p:cNvSpPr>
                  <a:spLocks/>
                </p:cNvSpPr>
                <p:nvPr/>
              </p:nvSpPr>
              <p:spPr bwMode="auto">
                <a:xfrm>
                  <a:off x="4305301" y="4406900"/>
                  <a:ext cx="266700" cy="576263"/>
                </a:xfrm>
                <a:custGeom>
                  <a:avLst/>
                  <a:gdLst>
                    <a:gd name="T0" fmla="*/ 10 w 78"/>
                    <a:gd name="T1" fmla="*/ 4 h 168"/>
                    <a:gd name="T2" fmla="*/ 43 w 78"/>
                    <a:gd name="T3" fmla="*/ 2 h 168"/>
                    <a:gd name="T4" fmla="*/ 71 w 78"/>
                    <a:gd name="T5" fmla="*/ 7 h 168"/>
                    <a:gd name="T6" fmla="*/ 78 w 78"/>
                    <a:gd name="T7" fmla="*/ 27 h 168"/>
                    <a:gd name="T8" fmla="*/ 78 w 78"/>
                    <a:gd name="T9" fmla="*/ 73 h 168"/>
                    <a:gd name="T10" fmla="*/ 72 w 78"/>
                    <a:gd name="T11" fmla="*/ 81 h 168"/>
                    <a:gd name="T12" fmla="*/ 64 w 78"/>
                    <a:gd name="T13" fmla="*/ 73 h 168"/>
                    <a:gd name="T14" fmla="*/ 64 w 78"/>
                    <a:gd name="T15" fmla="*/ 28 h 168"/>
                    <a:gd name="T16" fmla="*/ 59 w 78"/>
                    <a:gd name="T17" fmla="*/ 28 h 168"/>
                    <a:gd name="T18" fmla="*/ 59 w 78"/>
                    <a:gd name="T19" fmla="*/ 156 h 168"/>
                    <a:gd name="T20" fmla="*/ 41 w 78"/>
                    <a:gd name="T21" fmla="*/ 158 h 168"/>
                    <a:gd name="T22" fmla="*/ 41 w 78"/>
                    <a:gd name="T23" fmla="*/ 81 h 168"/>
                    <a:gd name="T24" fmla="*/ 37 w 78"/>
                    <a:gd name="T25" fmla="*/ 81 h 168"/>
                    <a:gd name="T26" fmla="*/ 37 w 78"/>
                    <a:gd name="T27" fmla="*/ 148 h 168"/>
                    <a:gd name="T28" fmla="*/ 35 w 78"/>
                    <a:gd name="T29" fmla="*/ 162 h 168"/>
                    <a:gd name="T30" fmla="*/ 18 w 78"/>
                    <a:gd name="T31" fmla="*/ 156 h 168"/>
                    <a:gd name="T32" fmla="*/ 18 w 78"/>
                    <a:gd name="T33" fmla="*/ 28 h 168"/>
                    <a:gd name="T34" fmla="*/ 14 w 78"/>
                    <a:gd name="T35" fmla="*/ 28 h 168"/>
                    <a:gd name="T36" fmla="*/ 14 w 78"/>
                    <a:gd name="T37" fmla="*/ 71 h 168"/>
                    <a:gd name="T38" fmla="*/ 6 w 78"/>
                    <a:gd name="T39" fmla="*/ 81 h 168"/>
                    <a:gd name="T40" fmla="*/ 0 w 78"/>
                    <a:gd name="T41" fmla="*/ 74 h 168"/>
                    <a:gd name="T42" fmla="*/ 0 w 78"/>
                    <a:gd name="T43" fmla="*/ 21 h 168"/>
                    <a:gd name="T44" fmla="*/ 10 w 78"/>
                    <a:gd name="T45" fmla="*/ 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68">
                      <a:moveTo>
                        <a:pt x="10" y="4"/>
                      </a:moveTo>
                      <a:cubicBezTo>
                        <a:pt x="21" y="0"/>
                        <a:pt x="32" y="2"/>
                        <a:pt x="43" y="2"/>
                      </a:cubicBezTo>
                      <a:cubicBezTo>
                        <a:pt x="53" y="2"/>
                        <a:pt x="64" y="0"/>
                        <a:pt x="71" y="7"/>
                      </a:cubicBezTo>
                      <a:cubicBezTo>
                        <a:pt x="77" y="12"/>
                        <a:pt x="78" y="20"/>
                        <a:pt x="78" y="27"/>
                      </a:cubicBezTo>
                      <a:cubicBezTo>
                        <a:pt x="78" y="42"/>
                        <a:pt x="78" y="57"/>
                        <a:pt x="78" y="73"/>
                      </a:cubicBezTo>
                      <a:cubicBezTo>
                        <a:pt x="78" y="76"/>
                        <a:pt x="78" y="81"/>
                        <a:pt x="72" y="81"/>
                      </a:cubicBezTo>
                      <a:cubicBezTo>
                        <a:pt x="67" y="81"/>
                        <a:pt x="64" y="77"/>
                        <a:pt x="64" y="73"/>
                      </a:cubicBezTo>
                      <a:cubicBezTo>
                        <a:pt x="64" y="58"/>
                        <a:pt x="64" y="43"/>
                        <a:pt x="64" y="28"/>
                      </a:cubicBezTo>
                      <a:cubicBezTo>
                        <a:pt x="63" y="28"/>
                        <a:pt x="60" y="28"/>
                        <a:pt x="59" y="28"/>
                      </a:cubicBezTo>
                      <a:cubicBezTo>
                        <a:pt x="59" y="71"/>
                        <a:pt x="59" y="113"/>
                        <a:pt x="59" y="156"/>
                      </a:cubicBezTo>
                      <a:cubicBezTo>
                        <a:pt x="60" y="166"/>
                        <a:pt x="42" y="168"/>
                        <a:pt x="41" y="158"/>
                      </a:cubicBezTo>
                      <a:cubicBezTo>
                        <a:pt x="41" y="132"/>
                        <a:pt x="41" y="107"/>
                        <a:pt x="41" y="81"/>
                      </a:cubicBezTo>
                      <a:cubicBezTo>
                        <a:pt x="40" y="81"/>
                        <a:pt x="38" y="81"/>
                        <a:pt x="37" y="81"/>
                      </a:cubicBezTo>
                      <a:cubicBezTo>
                        <a:pt x="37" y="103"/>
                        <a:pt x="37" y="126"/>
                        <a:pt x="37" y="148"/>
                      </a:cubicBezTo>
                      <a:cubicBezTo>
                        <a:pt x="37" y="153"/>
                        <a:pt x="37" y="160"/>
                        <a:pt x="35" y="162"/>
                      </a:cubicBezTo>
                      <a:cubicBezTo>
                        <a:pt x="29" y="167"/>
                        <a:pt x="18" y="164"/>
                        <a:pt x="18" y="156"/>
                      </a:cubicBezTo>
                      <a:cubicBezTo>
                        <a:pt x="18" y="113"/>
                        <a:pt x="18" y="71"/>
                        <a:pt x="18" y="28"/>
                      </a:cubicBezTo>
                      <a:cubicBezTo>
                        <a:pt x="17" y="28"/>
                        <a:pt x="15" y="28"/>
                        <a:pt x="14" y="28"/>
                      </a:cubicBezTo>
                      <a:cubicBezTo>
                        <a:pt x="14" y="43"/>
                        <a:pt x="14" y="57"/>
                        <a:pt x="14" y="71"/>
                      </a:cubicBezTo>
                      <a:cubicBezTo>
                        <a:pt x="14" y="75"/>
                        <a:pt x="12" y="81"/>
                        <a:pt x="6" y="81"/>
                      </a:cubicBezTo>
                      <a:cubicBezTo>
                        <a:pt x="2" y="81"/>
                        <a:pt x="0" y="77"/>
                        <a:pt x="0" y="74"/>
                      </a:cubicBezTo>
                      <a:cubicBezTo>
                        <a:pt x="0" y="57"/>
                        <a:pt x="0" y="39"/>
                        <a:pt x="0" y="21"/>
                      </a:cubicBezTo>
                      <a:cubicBezTo>
                        <a:pt x="0" y="14"/>
                        <a:pt x="3" y="7"/>
                        <a:pt x="10" y="4"/>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C50D6AAF-8A3C-4811-8088-195B13EDBCC3}"/>
                  </a:ext>
                </a:extLst>
              </p:cNvPr>
              <p:cNvGrpSpPr/>
              <p:nvPr/>
            </p:nvGrpSpPr>
            <p:grpSpPr>
              <a:xfrm>
                <a:off x="4343400" y="692910"/>
                <a:ext cx="238192" cy="520230"/>
                <a:chOff x="4752976" y="4278313"/>
                <a:chExt cx="319088" cy="696912"/>
              </a:xfrm>
              <a:grpFill/>
            </p:grpSpPr>
            <p:sp>
              <p:nvSpPr>
                <p:cNvPr id="72" name="Freeform 5">
                  <a:extLst>
                    <a:ext uri="{FF2B5EF4-FFF2-40B4-BE49-F238E27FC236}">
                      <a16:creationId xmlns:a16="http://schemas.microsoft.com/office/drawing/2014/main" id="{84AD178E-BCAD-475A-9D22-ACD09ADE4B77}"/>
                    </a:ext>
                  </a:extLst>
                </p:cNvPr>
                <p:cNvSpPr>
                  <a:spLocks/>
                </p:cNvSpPr>
                <p:nvPr/>
              </p:nvSpPr>
              <p:spPr bwMode="auto">
                <a:xfrm>
                  <a:off x="4835526" y="4278313"/>
                  <a:ext cx="133350" cy="133350"/>
                </a:xfrm>
                <a:custGeom>
                  <a:avLst/>
                  <a:gdLst>
                    <a:gd name="T0" fmla="*/ 17 w 39"/>
                    <a:gd name="T1" fmla="*/ 3 h 39"/>
                    <a:gd name="T2" fmla="*/ 37 w 39"/>
                    <a:gd name="T3" fmla="*/ 21 h 39"/>
                    <a:gd name="T4" fmla="*/ 8 w 39"/>
                    <a:gd name="T5" fmla="*/ 28 h 39"/>
                    <a:gd name="T6" fmla="*/ 17 w 39"/>
                    <a:gd name="T7" fmla="*/ 3 h 39"/>
                  </a:gdLst>
                  <a:ahLst/>
                  <a:cxnLst>
                    <a:cxn ang="0">
                      <a:pos x="T0" y="T1"/>
                    </a:cxn>
                    <a:cxn ang="0">
                      <a:pos x="T2" y="T3"/>
                    </a:cxn>
                    <a:cxn ang="0">
                      <a:pos x="T4" y="T5"/>
                    </a:cxn>
                    <a:cxn ang="0">
                      <a:pos x="T6" y="T7"/>
                    </a:cxn>
                  </a:cxnLst>
                  <a:rect l="0" t="0" r="r" b="b"/>
                  <a:pathLst>
                    <a:path w="39" h="39">
                      <a:moveTo>
                        <a:pt x="17" y="3"/>
                      </a:moveTo>
                      <a:cubicBezTo>
                        <a:pt x="28" y="0"/>
                        <a:pt x="39" y="10"/>
                        <a:pt x="37" y="21"/>
                      </a:cubicBezTo>
                      <a:cubicBezTo>
                        <a:pt x="36" y="35"/>
                        <a:pt x="15" y="39"/>
                        <a:pt x="8" y="28"/>
                      </a:cubicBezTo>
                      <a:cubicBezTo>
                        <a:pt x="0" y="19"/>
                        <a:pt x="6" y="5"/>
                        <a:pt x="17" y="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28335AFC-BF26-48C3-A672-863BD7AC3A17}"/>
                    </a:ext>
                  </a:extLst>
                </p:cNvPr>
                <p:cNvSpPr>
                  <a:spLocks/>
                </p:cNvSpPr>
                <p:nvPr/>
              </p:nvSpPr>
              <p:spPr bwMode="auto">
                <a:xfrm>
                  <a:off x="4752976" y="4406900"/>
                  <a:ext cx="319088" cy="568325"/>
                </a:xfrm>
                <a:custGeom>
                  <a:avLst/>
                  <a:gdLst>
                    <a:gd name="T0" fmla="*/ 19 w 93"/>
                    <a:gd name="T1" fmla="*/ 7 h 166"/>
                    <a:gd name="T2" fmla="*/ 49 w 93"/>
                    <a:gd name="T3" fmla="*/ 2 h 166"/>
                    <a:gd name="T4" fmla="*/ 72 w 93"/>
                    <a:gd name="T5" fmla="*/ 10 h 166"/>
                    <a:gd name="T6" fmla="*/ 84 w 93"/>
                    <a:gd name="T7" fmla="*/ 43 h 166"/>
                    <a:gd name="T8" fmla="*/ 89 w 93"/>
                    <a:gd name="T9" fmla="*/ 71 h 166"/>
                    <a:gd name="T10" fmla="*/ 77 w 93"/>
                    <a:gd name="T11" fmla="*/ 67 h 166"/>
                    <a:gd name="T12" fmla="*/ 65 w 93"/>
                    <a:gd name="T13" fmla="*/ 28 h 166"/>
                    <a:gd name="T14" fmla="*/ 61 w 93"/>
                    <a:gd name="T15" fmla="*/ 23 h 166"/>
                    <a:gd name="T16" fmla="*/ 82 w 93"/>
                    <a:gd name="T17" fmla="*/ 100 h 166"/>
                    <a:gd name="T18" fmla="*/ 63 w 93"/>
                    <a:gd name="T19" fmla="*/ 100 h 166"/>
                    <a:gd name="T20" fmla="*/ 63 w 93"/>
                    <a:gd name="T21" fmla="*/ 156 h 166"/>
                    <a:gd name="T22" fmla="*/ 55 w 93"/>
                    <a:gd name="T23" fmla="*/ 164 h 166"/>
                    <a:gd name="T24" fmla="*/ 48 w 93"/>
                    <a:gd name="T25" fmla="*/ 156 h 166"/>
                    <a:gd name="T26" fmla="*/ 48 w 93"/>
                    <a:gd name="T27" fmla="*/ 100 h 166"/>
                    <a:gd name="T28" fmla="*/ 43 w 93"/>
                    <a:gd name="T29" fmla="*/ 100 h 166"/>
                    <a:gd name="T30" fmla="*/ 43 w 93"/>
                    <a:gd name="T31" fmla="*/ 158 h 166"/>
                    <a:gd name="T32" fmla="*/ 29 w 93"/>
                    <a:gd name="T33" fmla="*/ 158 h 166"/>
                    <a:gd name="T34" fmla="*/ 28 w 93"/>
                    <a:gd name="T35" fmla="*/ 100 h 166"/>
                    <a:gd name="T36" fmla="*/ 9 w 93"/>
                    <a:gd name="T37" fmla="*/ 100 h 166"/>
                    <a:gd name="T38" fmla="*/ 28 w 93"/>
                    <a:gd name="T39" fmla="*/ 24 h 166"/>
                    <a:gd name="T40" fmla="*/ 25 w 93"/>
                    <a:gd name="T41" fmla="*/ 26 h 166"/>
                    <a:gd name="T42" fmla="*/ 13 w 93"/>
                    <a:gd name="T43" fmla="*/ 67 h 166"/>
                    <a:gd name="T44" fmla="*/ 0 w 93"/>
                    <a:gd name="T45" fmla="*/ 66 h 166"/>
                    <a:gd name="T46" fmla="*/ 8 w 93"/>
                    <a:gd name="T47" fmla="*/ 36 h 166"/>
                    <a:gd name="T48" fmla="*/ 19 w 93"/>
                    <a:gd name="T49" fmla="*/ 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66">
                      <a:moveTo>
                        <a:pt x="19" y="7"/>
                      </a:moveTo>
                      <a:cubicBezTo>
                        <a:pt x="27" y="0"/>
                        <a:pt x="39" y="3"/>
                        <a:pt x="49" y="2"/>
                      </a:cubicBezTo>
                      <a:cubicBezTo>
                        <a:pt x="58" y="1"/>
                        <a:pt x="68" y="2"/>
                        <a:pt x="72" y="10"/>
                      </a:cubicBezTo>
                      <a:cubicBezTo>
                        <a:pt x="78" y="20"/>
                        <a:pt x="80" y="32"/>
                        <a:pt x="84" y="43"/>
                      </a:cubicBezTo>
                      <a:cubicBezTo>
                        <a:pt x="90" y="59"/>
                        <a:pt x="93" y="68"/>
                        <a:pt x="89" y="71"/>
                      </a:cubicBezTo>
                      <a:cubicBezTo>
                        <a:pt x="85" y="73"/>
                        <a:pt x="79" y="72"/>
                        <a:pt x="77" y="67"/>
                      </a:cubicBezTo>
                      <a:cubicBezTo>
                        <a:pt x="72" y="54"/>
                        <a:pt x="69" y="41"/>
                        <a:pt x="65" y="28"/>
                      </a:cubicBezTo>
                      <a:cubicBezTo>
                        <a:pt x="64" y="25"/>
                        <a:pt x="62" y="24"/>
                        <a:pt x="61" y="23"/>
                      </a:cubicBezTo>
                      <a:cubicBezTo>
                        <a:pt x="67" y="49"/>
                        <a:pt x="75" y="74"/>
                        <a:pt x="82" y="100"/>
                      </a:cubicBezTo>
                      <a:cubicBezTo>
                        <a:pt x="76" y="100"/>
                        <a:pt x="69" y="100"/>
                        <a:pt x="63" y="100"/>
                      </a:cubicBezTo>
                      <a:cubicBezTo>
                        <a:pt x="63" y="119"/>
                        <a:pt x="63" y="137"/>
                        <a:pt x="63" y="156"/>
                      </a:cubicBezTo>
                      <a:cubicBezTo>
                        <a:pt x="63" y="160"/>
                        <a:pt x="60" y="165"/>
                        <a:pt x="55" y="164"/>
                      </a:cubicBezTo>
                      <a:cubicBezTo>
                        <a:pt x="51" y="165"/>
                        <a:pt x="47" y="160"/>
                        <a:pt x="48" y="156"/>
                      </a:cubicBezTo>
                      <a:cubicBezTo>
                        <a:pt x="48" y="137"/>
                        <a:pt x="48" y="119"/>
                        <a:pt x="48" y="100"/>
                      </a:cubicBezTo>
                      <a:cubicBezTo>
                        <a:pt x="47" y="100"/>
                        <a:pt x="44" y="100"/>
                        <a:pt x="43" y="100"/>
                      </a:cubicBezTo>
                      <a:cubicBezTo>
                        <a:pt x="43" y="119"/>
                        <a:pt x="44" y="139"/>
                        <a:pt x="43" y="158"/>
                      </a:cubicBezTo>
                      <a:cubicBezTo>
                        <a:pt x="42" y="166"/>
                        <a:pt x="29" y="166"/>
                        <a:pt x="29" y="158"/>
                      </a:cubicBezTo>
                      <a:cubicBezTo>
                        <a:pt x="28" y="139"/>
                        <a:pt x="29" y="119"/>
                        <a:pt x="28" y="100"/>
                      </a:cubicBezTo>
                      <a:cubicBezTo>
                        <a:pt x="22" y="100"/>
                        <a:pt x="15" y="100"/>
                        <a:pt x="9" y="100"/>
                      </a:cubicBezTo>
                      <a:cubicBezTo>
                        <a:pt x="15" y="75"/>
                        <a:pt x="22" y="49"/>
                        <a:pt x="28" y="24"/>
                      </a:cubicBezTo>
                      <a:cubicBezTo>
                        <a:pt x="27" y="24"/>
                        <a:pt x="26" y="25"/>
                        <a:pt x="25" y="26"/>
                      </a:cubicBezTo>
                      <a:cubicBezTo>
                        <a:pt x="20" y="39"/>
                        <a:pt x="18" y="54"/>
                        <a:pt x="13" y="67"/>
                      </a:cubicBezTo>
                      <a:cubicBezTo>
                        <a:pt x="11" y="74"/>
                        <a:pt x="0" y="73"/>
                        <a:pt x="0" y="66"/>
                      </a:cubicBezTo>
                      <a:cubicBezTo>
                        <a:pt x="1" y="56"/>
                        <a:pt x="5" y="46"/>
                        <a:pt x="8" y="36"/>
                      </a:cubicBezTo>
                      <a:cubicBezTo>
                        <a:pt x="11" y="26"/>
                        <a:pt x="12" y="15"/>
                        <a:pt x="19"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a:extLst>
                  <a:ext uri="{FF2B5EF4-FFF2-40B4-BE49-F238E27FC236}">
                    <a16:creationId xmlns:a16="http://schemas.microsoft.com/office/drawing/2014/main" id="{B360AE05-B415-454C-971F-B43E8D90B32C}"/>
                  </a:ext>
                </a:extLst>
              </p:cNvPr>
              <p:cNvGrpSpPr/>
              <p:nvPr/>
            </p:nvGrpSpPr>
            <p:grpSpPr>
              <a:xfrm>
                <a:off x="4191000" y="895551"/>
                <a:ext cx="145760" cy="321145"/>
                <a:chOff x="3541713" y="4346575"/>
                <a:chExt cx="195263" cy="430213"/>
              </a:xfrm>
              <a:grpFill/>
            </p:grpSpPr>
            <p:sp>
              <p:nvSpPr>
                <p:cNvPr id="70" name="Freeform 8">
                  <a:extLst>
                    <a:ext uri="{FF2B5EF4-FFF2-40B4-BE49-F238E27FC236}">
                      <a16:creationId xmlns:a16="http://schemas.microsoft.com/office/drawing/2014/main" id="{B8522993-C5B3-4120-8ACB-0C6BD9D5823A}"/>
                    </a:ext>
                  </a:extLst>
                </p:cNvPr>
                <p:cNvSpPr>
                  <a:spLocks/>
                </p:cNvSpPr>
                <p:nvPr/>
              </p:nvSpPr>
              <p:spPr bwMode="auto">
                <a:xfrm>
                  <a:off x="3571876" y="4346575"/>
                  <a:ext cx="138113" cy="133350"/>
                </a:xfrm>
                <a:custGeom>
                  <a:avLst/>
                  <a:gdLst>
                    <a:gd name="T0" fmla="*/ 16 w 40"/>
                    <a:gd name="T1" fmla="*/ 3 h 39"/>
                    <a:gd name="T2" fmla="*/ 35 w 40"/>
                    <a:gd name="T3" fmla="*/ 24 h 39"/>
                    <a:gd name="T4" fmla="*/ 8 w 40"/>
                    <a:gd name="T5" fmla="*/ 29 h 39"/>
                    <a:gd name="T6" fmla="*/ 16 w 40"/>
                    <a:gd name="T7" fmla="*/ 3 h 39"/>
                  </a:gdLst>
                  <a:ahLst/>
                  <a:cxnLst>
                    <a:cxn ang="0">
                      <a:pos x="T0" y="T1"/>
                    </a:cxn>
                    <a:cxn ang="0">
                      <a:pos x="T2" y="T3"/>
                    </a:cxn>
                    <a:cxn ang="0">
                      <a:pos x="T4" y="T5"/>
                    </a:cxn>
                    <a:cxn ang="0">
                      <a:pos x="T6" y="T7"/>
                    </a:cxn>
                  </a:cxnLst>
                  <a:rect l="0" t="0" r="r" b="b"/>
                  <a:pathLst>
                    <a:path w="40" h="39">
                      <a:moveTo>
                        <a:pt x="16" y="3"/>
                      </a:moveTo>
                      <a:cubicBezTo>
                        <a:pt x="28" y="0"/>
                        <a:pt x="40" y="13"/>
                        <a:pt x="35" y="24"/>
                      </a:cubicBezTo>
                      <a:cubicBezTo>
                        <a:pt x="32" y="36"/>
                        <a:pt x="15" y="39"/>
                        <a:pt x="8" y="29"/>
                      </a:cubicBezTo>
                      <a:cubicBezTo>
                        <a:pt x="0" y="21"/>
                        <a:pt x="5" y="6"/>
                        <a:pt x="16" y="3"/>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Freeform 9">
                  <a:extLst>
                    <a:ext uri="{FF2B5EF4-FFF2-40B4-BE49-F238E27FC236}">
                      <a16:creationId xmlns:a16="http://schemas.microsoft.com/office/drawing/2014/main" id="{743604EF-1571-4A56-9648-A5BB570432D0}"/>
                    </a:ext>
                  </a:extLst>
                </p:cNvPr>
                <p:cNvSpPr>
                  <a:spLocks/>
                </p:cNvSpPr>
                <p:nvPr/>
              </p:nvSpPr>
              <p:spPr bwMode="auto">
                <a:xfrm>
                  <a:off x="3541713" y="4471988"/>
                  <a:ext cx="195263" cy="304800"/>
                </a:xfrm>
                <a:custGeom>
                  <a:avLst/>
                  <a:gdLst>
                    <a:gd name="T0" fmla="*/ 7 w 57"/>
                    <a:gd name="T1" fmla="*/ 3 h 89"/>
                    <a:gd name="T2" fmla="*/ 32 w 57"/>
                    <a:gd name="T3" fmla="*/ 1 h 89"/>
                    <a:gd name="T4" fmla="*/ 53 w 57"/>
                    <a:gd name="T5" fmla="*/ 5 h 89"/>
                    <a:gd name="T6" fmla="*/ 57 w 57"/>
                    <a:gd name="T7" fmla="*/ 20 h 89"/>
                    <a:gd name="T8" fmla="*/ 57 w 57"/>
                    <a:gd name="T9" fmla="*/ 40 h 89"/>
                    <a:gd name="T10" fmla="*/ 53 w 57"/>
                    <a:gd name="T11" fmla="*/ 46 h 89"/>
                    <a:gd name="T12" fmla="*/ 47 w 57"/>
                    <a:gd name="T13" fmla="*/ 40 h 89"/>
                    <a:gd name="T14" fmla="*/ 47 w 57"/>
                    <a:gd name="T15" fmla="*/ 21 h 89"/>
                    <a:gd name="T16" fmla="*/ 43 w 57"/>
                    <a:gd name="T17" fmla="*/ 21 h 89"/>
                    <a:gd name="T18" fmla="*/ 43 w 57"/>
                    <a:gd name="T19" fmla="*/ 80 h 89"/>
                    <a:gd name="T20" fmla="*/ 30 w 57"/>
                    <a:gd name="T21" fmla="*/ 81 h 89"/>
                    <a:gd name="T22" fmla="*/ 30 w 57"/>
                    <a:gd name="T23" fmla="*/ 46 h 89"/>
                    <a:gd name="T24" fmla="*/ 27 w 57"/>
                    <a:gd name="T25" fmla="*/ 46 h 89"/>
                    <a:gd name="T26" fmla="*/ 27 w 57"/>
                    <a:gd name="T27" fmla="*/ 68 h 89"/>
                    <a:gd name="T28" fmla="*/ 25 w 57"/>
                    <a:gd name="T29" fmla="*/ 84 h 89"/>
                    <a:gd name="T30" fmla="*/ 13 w 57"/>
                    <a:gd name="T31" fmla="*/ 80 h 89"/>
                    <a:gd name="T32" fmla="*/ 13 w 57"/>
                    <a:gd name="T33" fmla="*/ 21 h 89"/>
                    <a:gd name="T34" fmla="*/ 10 w 57"/>
                    <a:gd name="T35" fmla="*/ 21 h 89"/>
                    <a:gd name="T36" fmla="*/ 10 w 57"/>
                    <a:gd name="T37" fmla="*/ 39 h 89"/>
                    <a:gd name="T38" fmla="*/ 4 w 57"/>
                    <a:gd name="T39" fmla="*/ 46 h 89"/>
                    <a:gd name="T40" fmla="*/ 0 w 57"/>
                    <a:gd name="T41" fmla="*/ 41 h 89"/>
                    <a:gd name="T42" fmla="*/ 0 w 57"/>
                    <a:gd name="T43" fmla="*/ 15 h 89"/>
                    <a:gd name="T44" fmla="*/ 7 w 57"/>
                    <a:gd name="T45"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9">
                      <a:moveTo>
                        <a:pt x="7" y="3"/>
                      </a:moveTo>
                      <a:cubicBezTo>
                        <a:pt x="15" y="0"/>
                        <a:pt x="23" y="1"/>
                        <a:pt x="32" y="1"/>
                      </a:cubicBezTo>
                      <a:cubicBezTo>
                        <a:pt x="39" y="1"/>
                        <a:pt x="47" y="0"/>
                        <a:pt x="53" y="5"/>
                      </a:cubicBezTo>
                      <a:cubicBezTo>
                        <a:pt x="57" y="9"/>
                        <a:pt x="57" y="15"/>
                        <a:pt x="57" y="20"/>
                      </a:cubicBezTo>
                      <a:cubicBezTo>
                        <a:pt x="57" y="31"/>
                        <a:pt x="57" y="29"/>
                        <a:pt x="57" y="40"/>
                      </a:cubicBezTo>
                      <a:cubicBezTo>
                        <a:pt x="57" y="43"/>
                        <a:pt x="57" y="45"/>
                        <a:pt x="53" y="46"/>
                      </a:cubicBezTo>
                      <a:cubicBezTo>
                        <a:pt x="49" y="47"/>
                        <a:pt x="47" y="43"/>
                        <a:pt x="47" y="40"/>
                      </a:cubicBezTo>
                      <a:cubicBezTo>
                        <a:pt x="47" y="29"/>
                        <a:pt x="47" y="32"/>
                        <a:pt x="47" y="21"/>
                      </a:cubicBezTo>
                      <a:cubicBezTo>
                        <a:pt x="46" y="21"/>
                        <a:pt x="44" y="21"/>
                        <a:pt x="43" y="21"/>
                      </a:cubicBezTo>
                      <a:cubicBezTo>
                        <a:pt x="43" y="52"/>
                        <a:pt x="44" y="48"/>
                        <a:pt x="43" y="80"/>
                      </a:cubicBezTo>
                      <a:cubicBezTo>
                        <a:pt x="44" y="87"/>
                        <a:pt x="31" y="89"/>
                        <a:pt x="30" y="81"/>
                      </a:cubicBezTo>
                      <a:cubicBezTo>
                        <a:pt x="30" y="62"/>
                        <a:pt x="30" y="65"/>
                        <a:pt x="30" y="46"/>
                      </a:cubicBezTo>
                      <a:cubicBezTo>
                        <a:pt x="29" y="46"/>
                        <a:pt x="28" y="46"/>
                        <a:pt x="27" y="46"/>
                      </a:cubicBezTo>
                      <a:cubicBezTo>
                        <a:pt x="27" y="63"/>
                        <a:pt x="27" y="52"/>
                        <a:pt x="27" y="68"/>
                      </a:cubicBezTo>
                      <a:cubicBezTo>
                        <a:pt x="27" y="72"/>
                        <a:pt x="27" y="83"/>
                        <a:pt x="25" y="84"/>
                      </a:cubicBezTo>
                      <a:cubicBezTo>
                        <a:pt x="21" y="88"/>
                        <a:pt x="13" y="86"/>
                        <a:pt x="13" y="80"/>
                      </a:cubicBezTo>
                      <a:cubicBezTo>
                        <a:pt x="13" y="48"/>
                        <a:pt x="13" y="53"/>
                        <a:pt x="13" y="21"/>
                      </a:cubicBezTo>
                      <a:cubicBezTo>
                        <a:pt x="12" y="21"/>
                        <a:pt x="11" y="21"/>
                        <a:pt x="10" y="21"/>
                      </a:cubicBezTo>
                      <a:cubicBezTo>
                        <a:pt x="10" y="31"/>
                        <a:pt x="10" y="28"/>
                        <a:pt x="10" y="39"/>
                      </a:cubicBezTo>
                      <a:cubicBezTo>
                        <a:pt x="10" y="42"/>
                        <a:pt x="9" y="46"/>
                        <a:pt x="4" y="46"/>
                      </a:cubicBezTo>
                      <a:cubicBezTo>
                        <a:pt x="1" y="46"/>
                        <a:pt x="0" y="44"/>
                        <a:pt x="0" y="41"/>
                      </a:cubicBezTo>
                      <a:cubicBezTo>
                        <a:pt x="0" y="28"/>
                        <a:pt x="0" y="29"/>
                        <a:pt x="0" y="15"/>
                      </a:cubicBezTo>
                      <a:cubicBezTo>
                        <a:pt x="0" y="10"/>
                        <a:pt x="2" y="5"/>
                        <a:pt x="7" y="3"/>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a:extLst>
                  <a:ext uri="{FF2B5EF4-FFF2-40B4-BE49-F238E27FC236}">
                    <a16:creationId xmlns:a16="http://schemas.microsoft.com/office/drawing/2014/main" id="{6510D6BE-CC9E-410C-B357-451FF6AD41CB}"/>
                  </a:ext>
                </a:extLst>
              </p:cNvPr>
              <p:cNvGrpSpPr/>
              <p:nvPr/>
            </p:nvGrpSpPr>
            <p:grpSpPr>
              <a:xfrm>
                <a:off x="4724400" y="907401"/>
                <a:ext cx="186051" cy="321145"/>
                <a:chOff x="3757613" y="4349750"/>
                <a:chExt cx="249238" cy="430213"/>
              </a:xfrm>
              <a:grpFill/>
            </p:grpSpPr>
            <p:sp>
              <p:nvSpPr>
                <p:cNvPr id="68" name="Freeform 11">
                  <a:extLst>
                    <a:ext uri="{FF2B5EF4-FFF2-40B4-BE49-F238E27FC236}">
                      <a16:creationId xmlns:a16="http://schemas.microsoft.com/office/drawing/2014/main" id="{6B867699-FDFB-4735-9913-2BC1141E9A35}"/>
                    </a:ext>
                  </a:extLst>
                </p:cNvPr>
                <p:cNvSpPr>
                  <a:spLocks/>
                </p:cNvSpPr>
                <p:nvPr/>
              </p:nvSpPr>
              <p:spPr bwMode="auto">
                <a:xfrm>
                  <a:off x="3808413" y="4349750"/>
                  <a:ext cx="133350" cy="133350"/>
                </a:xfrm>
                <a:custGeom>
                  <a:avLst/>
                  <a:gdLst>
                    <a:gd name="T0" fmla="*/ 18 w 39"/>
                    <a:gd name="T1" fmla="*/ 2 h 39"/>
                    <a:gd name="T2" fmla="*/ 37 w 39"/>
                    <a:gd name="T3" fmla="*/ 21 h 39"/>
                    <a:gd name="T4" fmla="*/ 8 w 39"/>
                    <a:gd name="T5" fmla="*/ 28 h 39"/>
                    <a:gd name="T6" fmla="*/ 18 w 39"/>
                    <a:gd name="T7" fmla="*/ 2 h 39"/>
                  </a:gdLst>
                  <a:ahLst/>
                  <a:cxnLst>
                    <a:cxn ang="0">
                      <a:pos x="T0" y="T1"/>
                    </a:cxn>
                    <a:cxn ang="0">
                      <a:pos x="T2" y="T3"/>
                    </a:cxn>
                    <a:cxn ang="0">
                      <a:pos x="T4" y="T5"/>
                    </a:cxn>
                    <a:cxn ang="0">
                      <a:pos x="T6" y="T7"/>
                    </a:cxn>
                  </a:cxnLst>
                  <a:rect l="0" t="0" r="r" b="b"/>
                  <a:pathLst>
                    <a:path w="39" h="39">
                      <a:moveTo>
                        <a:pt x="18" y="2"/>
                      </a:moveTo>
                      <a:cubicBezTo>
                        <a:pt x="28" y="0"/>
                        <a:pt x="39" y="10"/>
                        <a:pt x="37" y="21"/>
                      </a:cubicBezTo>
                      <a:cubicBezTo>
                        <a:pt x="36" y="35"/>
                        <a:pt x="16" y="39"/>
                        <a:pt x="8" y="28"/>
                      </a:cubicBezTo>
                      <a:cubicBezTo>
                        <a:pt x="0" y="19"/>
                        <a:pt x="7" y="4"/>
                        <a:pt x="18" y="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2">
                  <a:extLst>
                    <a:ext uri="{FF2B5EF4-FFF2-40B4-BE49-F238E27FC236}">
                      <a16:creationId xmlns:a16="http://schemas.microsoft.com/office/drawing/2014/main" id="{4BBA7283-FB68-4E16-89B9-19CDE74644F1}"/>
                    </a:ext>
                  </a:extLst>
                </p:cNvPr>
                <p:cNvSpPr>
                  <a:spLocks/>
                </p:cNvSpPr>
                <p:nvPr/>
              </p:nvSpPr>
              <p:spPr bwMode="auto">
                <a:xfrm>
                  <a:off x="3757613" y="4468813"/>
                  <a:ext cx="249238" cy="311150"/>
                </a:xfrm>
                <a:custGeom>
                  <a:avLst/>
                  <a:gdLst>
                    <a:gd name="T0" fmla="*/ 14 w 73"/>
                    <a:gd name="T1" fmla="*/ 7 h 91"/>
                    <a:gd name="T2" fmla="*/ 39 w 73"/>
                    <a:gd name="T3" fmla="*/ 2 h 91"/>
                    <a:gd name="T4" fmla="*/ 59 w 73"/>
                    <a:gd name="T5" fmla="*/ 9 h 91"/>
                    <a:gd name="T6" fmla="*/ 69 w 73"/>
                    <a:gd name="T7" fmla="*/ 37 h 91"/>
                    <a:gd name="T8" fmla="*/ 70 w 73"/>
                    <a:gd name="T9" fmla="*/ 51 h 91"/>
                    <a:gd name="T10" fmla="*/ 60 w 73"/>
                    <a:gd name="T11" fmla="*/ 48 h 91"/>
                    <a:gd name="T12" fmla="*/ 52 w 73"/>
                    <a:gd name="T13" fmla="*/ 24 h 91"/>
                    <a:gd name="T14" fmla="*/ 49 w 73"/>
                    <a:gd name="T15" fmla="*/ 20 h 91"/>
                    <a:gd name="T16" fmla="*/ 60 w 73"/>
                    <a:gd name="T17" fmla="*/ 57 h 91"/>
                    <a:gd name="T18" fmla="*/ 51 w 73"/>
                    <a:gd name="T19" fmla="*/ 57 h 91"/>
                    <a:gd name="T20" fmla="*/ 51 w 73"/>
                    <a:gd name="T21" fmla="*/ 81 h 91"/>
                    <a:gd name="T22" fmla="*/ 45 w 73"/>
                    <a:gd name="T23" fmla="*/ 89 h 91"/>
                    <a:gd name="T24" fmla="*/ 38 w 73"/>
                    <a:gd name="T25" fmla="*/ 82 h 91"/>
                    <a:gd name="T26" fmla="*/ 38 w 73"/>
                    <a:gd name="T27" fmla="*/ 57 h 91"/>
                    <a:gd name="T28" fmla="*/ 34 w 73"/>
                    <a:gd name="T29" fmla="*/ 57 h 91"/>
                    <a:gd name="T30" fmla="*/ 34 w 73"/>
                    <a:gd name="T31" fmla="*/ 83 h 91"/>
                    <a:gd name="T32" fmla="*/ 22 w 73"/>
                    <a:gd name="T33" fmla="*/ 83 h 91"/>
                    <a:gd name="T34" fmla="*/ 22 w 73"/>
                    <a:gd name="T35" fmla="*/ 57 h 91"/>
                    <a:gd name="T36" fmla="*/ 12 w 73"/>
                    <a:gd name="T37" fmla="*/ 57 h 91"/>
                    <a:gd name="T38" fmla="*/ 21 w 73"/>
                    <a:gd name="T39" fmla="*/ 21 h 91"/>
                    <a:gd name="T40" fmla="*/ 19 w 73"/>
                    <a:gd name="T41" fmla="*/ 22 h 91"/>
                    <a:gd name="T42" fmla="*/ 12 w 73"/>
                    <a:gd name="T43" fmla="*/ 48 h 91"/>
                    <a:gd name="T44" fmla="*/ 1 w 73"/>
                    <a:gd name="T45" fmla="*/ 47 h 91"/>
                    <a:gd name="T46" fmla="*/ 4 w 73"/>
                    <a:gd name="T47" fmla="*/ 31 h 91"/>
                    <a:gd name="T48" fmla="*/ 14 w 73"/>
                    <a:gd name="T49"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91">
                      <a:moveTo>
                        <a:pt x="14" y="7"/>
                      </a:moveTo>
                      <a:cubicBezTo>
                        <a:pt x="21" y="0"/>
                        <a:pt x="31" y="3"/>
                        <a:pt x="39" y="2"/>
                      </a:cubicBezTo>
                      <a:cubicBezTo>
                        <a:pt x="46" y="2"/>
                        <a:pt x="55" y="3"/>
                        <a:pt x="59" y="9"/>
                      </a:cubicBezTo>
                      <a:cubicBezTo>
                        <a:pt x="64" y="18"/>
                        <a:pt x="65" y="27"/>
                        <a:pt x="69" y="37"/>
                      </a:cubicBezTo>
                      <a:cubicBezTo>
                        <a:pt x="71" y="43"/>
                        <a:pt x="73" y="48"/>
                        <a:pt x="70" y="51"/>
                      </a:cubicBezTo>
                      <a:cubicBezTo>
                        <a:pt x="67" y="53"/>
                        <a:pt x="62" y="52"/>
                        <a:pt x="60" y="48"/>
                      </a:cubicBezTo>
                      <a:cubicBezTo>
                        <a:pt x="56" y="37"/>
                        <a:pt x="56" y="35"/>
                        <a:pt x="52" y="24"/>
                      </a:cubicBezTo>
                      <a:cubicBezTo>
                        <a:pt x="52" y="22"/>
                        <a:pt x="50" y="21"/>
                        <a:pt x="49" y="20"/>
                      </a:cubicBezTo>
                      <a:cubicBezTo>
                        <a:pt x="60" y="57"/>
                        <a:pt x="60" y="57"/>
                        <a:pt x="60" y="57"/>
                      </a:cubicBezTo>
                      <a:cubicBezTo>
                        <a:pt x="60" y="57"/>
                        <a:pt x="56" y="57"/>
                        <a:pt x="51" y="57"/>
                      </a:cubicBezTo>
                      <a:cubicBezTo>
                        <a:pt x="51" y="73"/>
                        <a:pt x="51" y="66"/>
                        <a:pt x="51" y="81"/>
                      </a:cubicBezTo>
                      <a:cubicBezTo>
                        <a:pt x="51" y="85"/>
                        <a:pt x="48" y="89"/>
                        <a:pt x="45" y="89"/>
                      </a:cubicBezTo>
                      <a:cubicBezTo>
                        <a:pt x="41" y="89"/>
                        <a:pt x="38" y="85"/>
                        <a:pt x="38" y="82"/>
                      </a:cubicBezTo>
                      <a:cubicBezTo>
                        <a:pt x="38" y="66"/>
                        <a:pt x="38" y="73"/>
                        <a:pt x="38" y="57"/>
                      </a:cubicBezTo>
                      <a:cubicBezTo>
                        <a:pt x="37" y="57"/>
                        <a:pt x="35" y="57"/>
                        <a:pt x="34" y="57"/>
                      </a:cubicBezTo>
                      <a:cubicBezTo>
                        <a:pt x="34" y="74"/>
                        <a:pt x="35" y="67"/>
                        <a:pt x="34" y="83"/>
                      </a:cubicBezTo>
                      <a:cubicBezTo>
                        <a:pt x="33" y="91"/>
                        <a:pt x="22" y="90"/>
                        <a:pt x="22" y="83"/>
                      </a:cubicBezTo>
                      <a:cubicBezTo>
                        <a:pt x="21" y="67"/>
                        <a:pt x="22" y="74"/>
                        <a:pt x="22" y="57"/>
                      </a:cubicBezTo>
                      <a:cubicBezTo>
                        <a:pt x="16" y="57"/>
                        <a:pt x="12" y="57"/>
                        <a:pt x="12" y="57"/>
                      </a:cubicBezTo>
                      <a:cubicBezTo>
                        <a:pt x="21" y="21"/>
                        <a:pt x="21" y="21"/>
                        <a:pt x="21" y="21"/>
                      </a:cubicBezTo>
                      <a:cubicBezTo>
                        <a:pt x="21" y="21"/>
                        <a:pt x="20" y="22"/>
                        <a:pt x="19" y="22"/>
                      </a:cubicBezTo>
                      <a:cubicBezTo>
                        <a:pt x="15" y="34"/>
                        <a:pt x="16" y="36"/>
                        <a:pt x="12" y="48"/>
                      </a:cubicBezTo>
                      <a:cubicBezTo>
                        <a:pt x="10" y="53"/>
                        <a:pt x="0" y="52"/>
                        <a:pt x="1" y="47"/>
                      </a:cubicBezTo>
                      <a:cubicBezTo>
                        <a:pt x="2" y="39"/>
                        <a:pt x="3" y="36"/>
                        <a:pt x="4" y="31"/>
                      </a:cubicBezTo>
                      <a:cubicBezTo>
                        <a:pt x="7" y="23"/>
                        <a:pt x="8" y="13"/>
                        <a:pt x="14"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grpSp>
      <p:pic>
        <p:nvPicPr>
          <p:cNvPr id="81" name="Picture 80">
            <a:extLst>
              <a:ext uri="{FF2B5EF4-FFF2-40B4-BE49-F238E27FC236}">
                <a16:creationId xmlns:a16="http://schemas.microsoft.com/office/drawing/2014/main" id="{80BBD3FE-198C-428A-93B0-0728DF362C1D}"/>
              </a:ext>
            </a:extLst>
          </p:cNvPr>
          <p:cNvPicPr>
            <a:picLocks noChangeAspect="1"/>
          </p:cNvPicPr>
          <p:nvPr/>
        </p:nvPicPr>
        <p:blipFill>
          <a:blip r:embed="rId3"/>
          <a:stretch>
            <a:fillRect/>
          </a:stretch>
        </p:blipFill>
        <p:spPr>
          <a:xfrm>
            <a:off x="878860" y="1963033"/>
            <a:ext cx="848893" cy="642793"/>
          </a:xfrm>
          <a:prstGeom prst="rect">
            <a:avLst/>
          </a:prstGeom>
          <a:solidFill>
            <a:schemeClr val="accent1"/>
          </a:solidFill>
          <a:ln>
            <a:solidFill>
              <a:schemeClr val="accent1"/>
            </a:solidFill>
          </a:ln>
        </p:spPr>
      </p:pic>
      <p:pic>
        <p:nvPicPr>
          <p:cNvPr id="92" name="Picture 91">
            <a:extLst>
              <a:ext uri="{FF2B5EF4-FFF2-40B4-BE49-F238E27FC236}">
                <a16:creationId xmlns:a16="http://schemas.microsoft.com/office/drawing/2014/main" id="{E0321B58-7450-4473-8EA3-FF5D03DFC1ED}"/>
              </a:ext>
            </a:extLst>
          </p:cNvPr>
          <p:cNvPicPr>
            <a:picLocks noChangeAspect="1"/>
          </p:cNvPicPr>
          <p:nvPr/>
        </p:nvPicPr>
        <p:blipFill>
          <a:blip r:embed="rId4"/>
          <a:stretch>
            <a:fillRect/>
          </a:stretch>
        </p:blipFill>
        <p:spPr>
          <a:xfrm>
            <a:off x="10474858" y="1975785"/>
            <a:ext cx="909284" cy="678737"/>
          </a:xfrm>
          <a:prstGeom prst="rect">
            <a:avLst/>
          </a:prstGeom>
          <a:solidFill>
            <a:schemeClr val="accent1"/>
          </a:solidFill>
        </p:spPr>
      </p:pic>
      <p:sp>
        <p:nvSpPr>
          <p:cNvPr id="98" name="TextBox 97">
            <a:extLst>
              <a:ext uri="{FF2B5EF4-FFF2-40B4-BE49-F238E27FC236}">
                <a16:creationId xmlns:a16="http://schemas.microsoft.com/office/drawing/2014/main" id="{7D9DAFBC-2D65-455A-A435-41C97636D4BD}"/>
              </a:ext>
            </a:extLst>
          </p:cNvPr>
          <p:cNvSpPr txBox="1"/>
          <p:nvPr/>
        </p:nvSpPr>
        <p:spPr>
          <a:xfrm>
            <a:off x="11289676" y="6421213"/>
            <a:ext cx="807074" cy="369332"/>
          </a:xfrm>
          <a:prstGeom prst="rect">
            <a:avLst/>
          </a:prstGeom>
          <a:noFill/>
        </p:spPr>
        <p:txBody>
          <a:bodyPr wrap="square" rtlCol="0">
            <a:spAutoFit/>
          </a:bodyPr>
          <a:lstStyle/>
          <a:p>
            <a:r>
              <a:rPr lang="en-US" dirty="0"/>
              <a:t>(2,3)</a:t>
            </a:r>
          </a:p>
        </p:txBody>
      </p:sp>
    </p:spTree>
    <p:extLst>
      <p:ext uri="{BB962C8B-B14F-4D97-AF65-F5344CB8AC3E}">
        <p14:creationId xmlns:p14="http://schemas.microsoft.com/office/powerpoint/2010/main" val="280915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7CE7-9DD7-4551-8796-77ADC6A5C724}"/>
              </a:ext>
            </a:extLst>
          </p:cNvPr>
          <p:cNvSpPr>
            <a:spLocks noGrp="1"/>
          </p:cNvSpPr>
          <p:nvPr>
            <p:ph type="title"/>
          </p:nvPr>
        </p:nvSpPr>
        <p:spPr/>
        <p:txBody>
          <a:bodyPr/>
          <a:lstStyle/>
          <a:p>
            <a:r>
              <a:rPr lang="en-US" dirty="0"/>
              <a:t>Coding </a:t>
            </a:r>
          </a:p>
        </p:txBody>
      </p:sp>
      <p:pic>
        <p:nvPicPr>
          <p:cNvPr id="7" name="Picture 6">
            <a:hlinkClick r:id="rId2"/>
            <a:extLst>
              <a:ext uri="{FF2B5EF4-FFF2-40B4-BE49-F238E27FC236}">
                <a16:creationId xmlns:a16="http://schemas.microsoft.com/office/drawing/2014/main" id="{D277B71A-B2AA-42CA-B69D-72D81158D354}"/>
              </a:ext>
            </a:extLst>
          </p:cNvPr>
          <p:cNvPicPr>
            <a:picLocks noChangeAspect="1"/>
          </p:cNvPicPr>
          <p:nvPr/>
        </p:nvPicPr>
        <p:blipFill>
          <a:blip r:embed="rId3"/>
          <a:stretch>
            <a:fillRect/>
          </a:stretch>
        </p:blipFill>
        <p:spPr>
          <a:xfrm>
            <a:off x="4435151" y="2428240"/>
            <a:ext cx="3321697" cy="3823270"/>
          </a:xfrm>
          <a:prstGeom prst="rect">
            <a:avLst/>
          </a:prstGeom>
        </p:spPr>
      </p:pic>
      <p:sp>
        <p:nvSpPr>
          <p:cNvPr id="8" name="Rectangle 7">
            <a:extLst>
              <a:ext uri="{FF2B5EF4-FFF2-40B4-BE49-F238E27FC236}">
                <a16:creationId xmlns:a16="http://schemas.microsoft.com/office/drawing/2014/main" id="{344D916F-CBF6-4884-8218-AF81C022B381}"/>
              </a:ext>
            </a:extLst>
          </p:cNvPr>
          <p:cNvSpPr/>
          <p:nvPr/>
        </p:nvSpPr>
        <p:spPr>
          <a:xfrm>
            <a:off x="818687" y="5609922"/>
            <a:ext cx="3113233" cy="646331"/>
          </a:xfrm>
          <a:prstGeom prst="rect">
            <a:avLst/>
          </a:prstGeom>
        </p:spPr>
        <p:txBody>
          <a:bodyPr wrap="square">
            <a:spAutoFit/>
          </a:bodyPr>
          <a:lstStyle/>
          <a:p>
            <a:pPr algn="ctr"/>
            <a:r>
              <a:rPr lang="en-US" dirty="0"/>
              <a:t>Click the picture to be taken to the ICD10Data.com website </a:t>
            </a:r>
          </a:p>
        </p:txBody>
      </p:sp>
    </p:spTree>
    <p:extLst>
      <p:ext uri="{BB962C8B-B14F-4D97-AF65-F5344CB8AC3E}">
        <p14:creationId xmlns:p14="http://schemas.microsoft.com/office/powerpoint/2010/main" val="1050562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1590F0-08F4-4443-9C14-791147349B34}"/>
              </a:ext>
            </a:extLst>
          </p:cNvPr>
          <p:cNvSpPr/>
          <p:nvPr/>
        </p:nvSpPr>
        <p:spPr>
          <a:xfrm>
            <a:off x="-81280" y="-1432560"/>
            <a:ext cx="5466080" cy="82905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C8DA82-0708-49E8-A4DC-E593F4E17726}"/>
              </a:ext>
            </a:extLst>
          </p:cNvPr>
          <p:cNvSpPr>
            <a:spLocks noGrp="1"/>
          </p:cNvSpPr>
          <p:nvPr>
            <p:ph type="title"/>
          </p:nvPr>
        </p:nvSpPr>
        <p:spPr>
          <a:xfrm>
            <a:off x="-40640" y="2179320"/>
            <a:ext cx="5384800" cy="1976120"/>
          </a:xfrm>
        </p:spPr>
        <p:txBody>
          <a:bodyPr>
            <a:normAutofit/>
          </a:bodyPr>
          <a:lstStyle/>
          <a:p>
            <a:r>
              <a:rPr lang="en-US" dirty="0"/>
              <a:t>Treatment Planning: Initial session</a:t>
            </a:r>
          </a:p>
        </p:txBody>
      </p:sp>
      <p:pic>
        <p:nvPicPr>
          <p:cNvPr id="4" name="Content Placeholder 3">
            <a:extLst>
              <a:ext uri="{FF2B5EF4-FFF2-40B4-BE49-F238E27FC236}">
                <a16:creationId xmlns:a16="http://schemas.microsoft.com/office/drawing/2014/main" id="{F2DADE5E-CE3A-4677-900E-C270041331C4}"/>
              </a:ext>
            </a:extLst>
          </p:cNvPr>
          <p:cNvPicPr>
            <a:picLocks noGrp="1" noChangeAspect="1"/>
          </p:cNvPicPr>
          <p:nvPr>
            <p:ph idx="1"/>
          </p:nvPr>
        </p:nvPicPr>
        <p:blipFill>
          <a:blip r:embed="rId2"/>
          <a:stretch>
            <a:fillRect/>
          </a:stretch>
        </p:blipFill>
        <p:spPr>
          <a:xfrm>
            <a:off x="5384800" y="-1432560"/>
            <a:ext cx="6878320" cy="8290560"/>
          </a:xfrm>
          <a:prstGeom prst="rect">
            <a:avLst/>
          </a:prstGeom>
        </p:spPr>
      </p:pic>
    </p:spTree>
    <p:extLst>
      <p:ext uri="{BB962C8B-B14F-4D97-AF65-F5344CB8AC3E}">
        <p14:creationId xmlns:p14="http://schemas.microsoft.com/office/powerpoint/2010/main" val="1620018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21EAC-6AF3-42DF-BBB4-B6433C88783E}"/>
              </a:ext>
            </a:extLst>
          </p:cNvPr>
          <p:cNvSpPr>
            <a:spLocks noGrp="1"/>
          </p:cNvSpPr>
          <p:nvPr>
            <p:ph type="title"/>
          </p:nvPr>
        </p:nvSpPr>
        <p:spPr/>
        <p:txBody>
          <a:bodyPr/>
          <a:lstStyle/>
          <a:p>
            <a:r>
              <a:rPr lang="en-US" dirty="0"/>
              <a:t>Treatment Planning: Goals </a:t>
            </a:r>
          </a:p>
        </p:txBody>
      </p:sp>
      <p:sp>
        <p:nvSpPr>
          <p:cNvPr id="3" name="Content Placeholder 2">
            <a:extLst>
              <a:ext uri="{FF2B5EF4-FFF2-40B4-BE49-F238E27FC236}">
                <a16:creationId xmlns:a16="http://schemas.microsoft.com/office/drawing/2014/main" id="{BE2FC541-38FF-4339-9DE1-5FA9F691E6A5}"/>
              </a:ext>
            </a:extLst>
          </p:cNvPr>
          <p:cNvSpPr>
            <a:spLocks noGrp="1"/>
          </p:cNvSpPr>
          <p:nvPr>
            <p:ph idx="1"/>
          </p:nvPr>
        </p:nvSpPr>
        <p:spPr>
          <a:xfrm>
            <a:off x="792480" y="2556932"/>
            <a:ext cx="10647679" cy="3318936"/>
          </a:xfrm>
        </p:spPr>
        <p:txBody>
          <a:bodyPr>
            <a:normAutofit fontScale="92500" lnSpcReduction="20000"/>
          </a:bodyPr>
          <a:lstStyle/>
          <a:p>
            <a:r>
              <a:rPr lang="en-US" dirty="0"/>
              <a:t>Create objective measurable goals (Ex: “Patient will comply with prescribed medication 7 of 7 days per week.” Patient will reduce marijuana consumption from approximately 8 oz per week to approximately 3 oz per week”). </a:t>
            </a:r>
          </a:p>
          <a:p>
            <a:r>
              <a:rPr lang="en-US" dirty="0"/>
              <a:t>Goals should be set (and evaluated) based upon patients’ current level of functioning and prognosis (e.g., a severely depressed patient with a history of suicide attempts should not have the goals of “Patient will report euthymic mood 3 of 5 days per week” or “Patient will participate in [insert specific coping method] to cope with depressive symptomology 5/5 occurrences”). </a:t>
            </a:r>
          </a:p>
          <a:p>
            <a:r>
              <a:rPr lang="en-US" dirty="0"/>
              <a:t>Goals are flexible and should be re-evaluated regularly to confirm that they still meet the patients needs and adjusted accordingly. </a:t>
            </a:r>
          </a:p>
        </p:txBody>
      </p:sp>
    </p:spTree>
    <p:extLst>
      <p:ext uri="{BB962C8B-B14F-4D97-AF65-F5344CB8AC3E}">
        <p14:creationId xmlns:p14="http://schemas.microsoft.com/office/powerpoint/2010/main" val="1775707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6BC8-9065-4AD5-BD82-A401DECE5A2B}"/>
              </a:ext>
            </a:extLst>
          </p:cNvPr>
          <p:cNvSpPr>
            <a:spLocks noGrp="1"/>
          </p:cNvSpPr>
          <p:nvPr>
            <p:ph type="title"/>
          </p:nvPr>
        </p:nvSpPr>
        <p:spPr/>
        <p:txBody>
          <a:bodyPr/>
          <a:lstStyle/>
          <a:p>
            <a:r>
              <a:rPr lang="en-US" dirty="0"/>
              <a:t>Treatment Plan: Goals </a:t>
            </a:r>
          </a:p>
        </p:txBody>
      </p:sp>
      <p:sp>
        <p:nvSpPr>
          <p:cNvPr id="3" name="Content Placeholder 2">
            <a:extLst>
              <a:ext uri="{FF2B5EF4-FFF2-40B4-BE49-F238E27FC236}">
                <a16:creationId xmlns:a16="http://schemas.microsoft.com/office/drawing/2014/main" id="{08FAB556-2777-499F-9B3F-CCE0EC7C80A3}"/>
              </a:ext>
            </a:extLst>
          </p:cNvPr>
          <p:cNvSpPr>
            <a:spLocks noGrp="1"/>
          </p:cNvSpPr>
          <p:nvPr>
            <p:ph idx="1"/>
          </p:nvPr>
        </p:nvSpPr>
        <p:spPr>
          <a:xfrm>
            <a:off x="853440" y="2556932"/>
            <a:ext cx="10535919" cy="3318936"/>
          </a:xfrm>
        </p:spPr>
        <p:txBody>
          <a:bodyPr/>
          <a:lstStyle/>
          <a:p>
            <a:r>
              <a:rPr lang="en-US" dirty="0"/>
              <a:t>Goals should be tailored to the patient, but you don’t have to reinvent the wheel!</a:t>
            </a:r>
          </a:p>
          <a:p>
            <a:r>
              <a:rPr lang="en-US" dirty="0"/>
              <a:t>Goals should address several aspects of the patients life (e.g., occupation, social, medication/physiological, family conflicts, etc.)  </a:t>
            </a:r>
          </a:p>
          <a:p>
            <a:endParaRPr lang="en-US" dirty="0"/>
          </a:p>
        </p:txBody>
      </p:sp>
    </p:spTree>
    <p:extLst>
      <p:ext uri="{BB962C8B-B14F-4D97-AF65-F5344CB8AC3E}">
        <p14:creationId xmlns:p14="http://schemas.microsoft.com/office/powerpoint/2010/main" val="711929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E0465B-070D-438F-A43D-1A72BA71CCCE}"/>
              </a:ext>
            </a:extLst>
          </p:cNvPr>
          <p:cNvSpPr>
            <a:spLocks noGrp="1"/>
          </p:cNvSpPr>
          <p:nvPr>
            <p:ph type="title"/>
          </p:nvPr>
        </p:nvSpPr>
        <p:spPr/>
        <p:txBody>
          <a:bodyPr>
            <a:normAutofit fontScale="90000"/>
          </a:bodyPr>
          <a:lstStyle/>
          <a:p>
            <a:r>
              <a:rPr lang="en-US" dirty="0"/>
              <a:t>Treatment Plan: Goals and Objectives (Inpatient) </a:t>
            </a:r>
          </a:p>
        </p:txBody>
      </p:sp>
      <p:sp>
        <p:nvSpPr>
          <p:cNvPr id="5" name="Text Placeholder 4">
            <a:extLst>
              <a:ext uri="{FF2B5EF4-FFF2-40B4-BE49-F238E27FC236}">
                <a16:creationId xmlns:a16="http://schemas.microsoft.com/office/drawing/2014/main" id="{B2EDB1B4-9D19-4E1B-8E25-B174CA3C2478}"/>
              </a:ext>
            </a:extLst>
          </p:cNvPr>
          <p:cNvSpPr>
            <a:spLocks noGrp="1"/>
          </p:cNvSpPr>
          <p:nvPr>
            <p:ph type="body" idx="1"/>
          </p:nvPr>
        </p:nvSpPr>
        <p:spPr>
          <a:xfrm>
            <a:off x="762000" y="2448561"/>
            <a:ext cx="5251704" cy="497840"/>
          </a:xfrm>
        </p:spPr>
        <p:txBody>
          <a:bodyPr/>
          <a:lstStyle/>
          <a:p>
            <a:r>
              <a:rPr lang="en-US" sz="2200" dirty="0"/>
              <a:t>Resolution of depressive symptoms</a:t>
            </a:r>
          </a:p>
        </p:txBody>
      </p:sp>
      <p:sp>
        <p:nvSpPr>
          <p:cNvPr id="6" name="Content Placeholder 5">
            <a:extLst>
              <a:ext uri="{FF2B5EF4-FFF2-40B4-BE49-F238E27FC236}">
                <a16:creationId xmlns:a16="http://schemas.microsoft.com/office/drawing/2014/main" id="{2EEA5B65-8FC7-4F85-ABDF-3E3D20227942}"/>
              </a:ext>
            </a:extLst>
          </p:cNvPr>
          <p:cNvSpPr>
            <a:spLocks noGrp="1"/>
          </p:cNvSpPr>
          <p:nvPr>
            <p:ph sz="half" idx="2"/>
          </p:nvPr>
        </p:nvSpPr>
        <p:spPr>
          <a:xfrm>
            <a:off x="762000" y="2946401"/>
            <a:ext cx="5251704" cy="3281679"/>
          </a:xfrm>
        </p:spPr>
        <p:txBody>
          <a:bodyPr>
            <a:normAutofit fontScale="62500" lnSpcReduction="20000"/>
          </a:bodyPr>
          <a:lstStyle/>
          <a:p>
            <a:r>
              <a:rPr lang="en-US" sz="2600" dirty="0"/>
              <a:t>	Patient will contract for safety with staff at least once per shift</a:t>
            </a:r>
          </a:p>
          <a:p>
            <a:r>
              <a:rPr lang="en-US" sz="2600" dirty="0"/>
              <a:t>	Patient will identify two coping skills related to (specific stressor)</a:t>
            </a:r>
          </a:p>
          <a:p>
            <a:r>
              <a:rPr lang="en-US" sz="2600" dirty="0"/>
              <a:t>	Patient will report at least six hours of restful sleep each night</a:t>
            </a:r>
          </a:p>
          <a:p>
            <a:r>
              <a:rPr lang="en-US" sz="2600" dirty="0"/>
              <a:t>	Patient will eat at least two out of three meals a day </a:t>
            </a:r>
          </a:p>
          <a:p>
            <a:r>
              <a:rPr lang="en-US" sz="2600" dirty="0"/>
              <a:t>	Patient will attend at least two activities or groups a day</a:t>
            </a:r>
          </a:p>
          <a:p>
            <a:r>
              <a:rPr lang="en-US" sz="2600" dirty="0"/>
              <a:t>	Patient will reality test with staff for 10 minutes a shift</a:t>
            </a:r>
          </a:p>
          <a:p>
            <a:endParaRPr lang="en-US" dirty="0"/>
          </a:p>
        </p:txBody>
      </p:sp>
      <p:sp>
        <p:nvSpPr>
          <p:cNvPr id="7" name="Text Placeholder 6">
            <a:extLst>
              <a:ext uri="{FF2B5EF4-FFF2-40B4-BE49-F238E27FC236}">
                <a16:creationId xmlns:a16="http://schemas.microsoft.com/office/drawing/2014/main" id="{A3960F57-02DF-4F8F-8809-8F17C5619A05}"/>
              </a:ext>
            </a:extLst>
          </p:cNvPr>
          <p:cNvSpPr>
            <a:spLocks noGrp="1"/>
          </p:cNvSpPr>
          <p:nvPr>
            <p:ph type="body" sz="quarter" idx="3"/>
          </p:nvPr>
        </p:nvSpPr>
        <p:spPr>
          <a:xfrm>
            <a:off x="6180670" y="2448561"/>
            <a:ext cx="5249330" cy="497840"/>
          </a:xfrm>
        </p:spPr>
        <p:txBody>
          <a:bodyPr/>
          <a:lstStyle/>
          <a:p>
            <a:r>
              <a:rPr lang="en-US" sz="2300" dirty="0"/>
              <a:t>Resolution of manic/hypomanic symptoms</a:t>
            </a:r>
          </a:p>
        </p:txBody>
      </p:sp>
      <p:sp>
        <p:nvSpPr>
          <p:cNvPr id="8" name="Content Placeholder 7">
            <a:extLst>
              <a:ext uri="{FF2B5EF4-FFF2-40B4-BE49-F238E27FC236}">
                <a16:creationId xmlns:a16="http://schemas.microsoft.com/office/drawing/2014/main" id="{0FC3810F-73BF-4B27-A0B8-0D650F36D862}"/>
              </a:ext>
            </a:extLst>
          </p:cNvPr>
          <p:cNvSpPr>
            <a:spLocks noGrp="1"/>
          </p:cNvSpPr>
          <p:nvPr>
            <p:ph sz="quarter" idx="4"/>
          </p:nvPr>
        </p:nvSpPr>
        <p:spPr>
          <a:xfrm>
            <a:off x="6180670" y="2946402"/>
            <a:ext cx="5249330" cy="3281678"/>
          </a:xfrm>
        </p:spPr>
        <p:txBody>
          <a:bodyPr>
            <a:normAutofit fontScale="62500" lnSpcReduction="20000"/>
          </a:bodyPr>
          <a:lstStyle/>
          <a:p>
            <a:r>
              <a:rPr lang="en-US" sz="2600" dirty="0"/>
              <a:t>	Patient will report any perceived conflict to staff </a:t>
            </a:r>
          </a:p>
          <a:p>
            <a:r>
              <a:rPr lang="en-US" sz="2600" dirty="0"/>
              <a:t>	Patient will report at least six hours of restful sleep per night</a:t>
            </a:r>
          </a:p>
          <a:p>
            <a:r>
              <a:rPr lang="en-US" sz="2600" dirty="0"/>
              <a:t>	Patient will remain in at least two groups per day for the entire length of the group</a:t>
            </a:r>
          </a:p>
          <a:p>
            <a:r>
              <a:rPr lang="en-US" sz="2600" dirty="0"/>
              <a:t>	Patient will eat at least two out of three meals a day</a:t>
            </a:r>
          </a:p>
          <a:p>
            <a:r>
              <a:rPr lang="en-US" sz="2600" dirty="0"/>
              <a:t>	Patient will reality test (specific belief) for at least 10 minutes a day with staff</a:t>
            </a:r>
          </a:p>
          <a:p>
            <a:r>
              <a:rPr lang="en-US" sz="2600" dirty="0"/>
              <a:t>	Patient will participate in at least three groups/activities a day and comply with  group rules</a:t>
            </a:r>
          </a:p>
          <a:p>
            <a:r>
              <a:rPr lang="en-US" sz="2600" dirty="0"/>
              <a:t>	Patient will dress in an appropriate manner on a daily basis</a:t>
            </a:r>
          </a:p>
          <a:p>
            <a:endParaRPr lang="en-US" dirty="0"/>
          </a:p>
        </p:txBody>
      </p:sp>
    </p:spTree>
    <p:extLst>
      <p:ext uri="{BB962C8B-B14F-4D97-AF65-F5344CB8AC3E}">
        <p14:creationId xmlns:p14="http://schemas.microsoft.com/office/powerpoint/2010/main" val="947611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B1D6-A215-4006-BAA3-5D9C5A080FD3}"/>
              </a:ext>
            </a:extLst>
          </p:cNvPr>
          <p:cNvSpPr>
            <a:spLocks noGrp="1"/>
          </p:cNvSpPr>
          <p:nvPr>
            <p:ph type="title"/>
          </p:nvPr>
        </p:nvSpPr>
        <p:spPr/>
        <p:txBody>
          <a:bodyPr>
            <a:normAutofit fontScale="90000"/>
          </a:bodyPr>
          <a:lstStyle/>
          <a:p>
            <a:r>
              <a:rPr lang="en-US" dirty="0"/>
              <a:t>Treatment Goals and Objectives (Outpatient)</a:t>
            </a:r>
          </a:p>
        </p:txBody>
      </p:sp>
      <p:sp>
        <p:nvSpPr>
          <p:cNvPr id="3" name="Text Placeholder 2">
            <a:extLst>
              <a:ext uri="{FF2B5EF4-FFF2-40B4-BE49-F238E27FC236}">
                <a16:creationId xmlns:a16="http://schemas.microsoft.com/office/drawing/2014/main" id="{469FF40B-7D30-4020-829D-30B72712E9AD}"/>
              </a:ext>
            </a:extLst>
          </p:cNvPr>
          <p:cNvSpPr>
            <a:spLocks noGrp="1"/>
          </p:cNvSpPr>
          <p:nvPr>
            <p:ph type="body" idx="1"/>
          </p:nvPr>
        </p:nvSpPr>
        <p:spPr>
          <a:xfrm>
            <a:off x="863600" y="2468881"/>
            <a:ext cx="5150104" cy="680720"/>
          </a:xfrm>
        </p:spPr>
        <p:txBody>
          <a:bodyPr/>
          <a:lstStyle/>
          <a:p>
            <a:r>
              <a:rPr lang="en-US" dirty="0"/>
              <a:t>Decrease in Depressive Symptoms</a:t>
            </a:r>
          </a:p>
        </p:txBody>
      </p:sp>
      <p:sp>
        <p:nvSpPr>
          <p:cNvPr id="4" name="Content Placeholder 3">
            <a:extLst>
              <a:ext uri="{FF2B5EF4-FFF2-40B4-BE49-F238E27FC236}">
                <a16:creationId xmlns:a16="http://schemas.microsoft.com/office/drawing/2014/main" id="{9E6F949E-CE65-4C2F-B978-2E55381A6061}"/>
              </a:ext>
            </a:extLst>
          </p:cNvPr>
          <p:cNvSpPr>
            <a:spLocks noGrp="1"/>
          </p:cNvSpPr>
          <p:nvPr>
            <p:ph sz="half" idx="2"/>
          </p:nvPr>
        </p:nvSpPr>
        <p:spPr>
          <a:xfrm>
            <a:off x="863600" y="3149601"/>
            <a:ext cx="5150104" cy="3047999"/>
          </a:xfrm>
        </p:spPr>
        <p:txBody>
          <a:bodyPr>
            <a:normAutofit fontScale="62500" lnSpcReduction="20000"/>
          </a:bodyPr>
          <a:lstStyle/>
          <a:p>
            <a:r>
              <a:rPr lang="en-US" dirty="0"/>
              <a:t>Be free of suicidal thoughts</a:t>
            </a:r>
          </a:p>
          <a:p>
            <a:r>
              <a:rPr lang="en-US" dirty="0"/>
              <a:t>Call crisis hotline if having suicidal thoughts</a:t>
            </a:r>
          </a:p>
          <a:p>
            <a:r>
              <a:rPr lang="en-US" dirty="0"/>
              <a:t>Report feeling more positive about self and abilities</a:t>
            </a:r>
          </a:p>
          <a:p>
            <a:r>
              <a:rPr lang="en-US" dirty="0"/>
              <a:t>Get 7-8 hours of restful sleep every night</a:t>
            </a:r>
          </a:p>
          <a:p>
            <a:r>
              <a:rPr lang="en-US" dirty="0"/>
              <a:t>Avoid napping/sleeping to escape other people and activities</a:t>
            </a:r>
          </a:p>
          <a:p>
            <a:r>
              <a:rPr lang="en-US" dirty="0"/>
              <a:t>Shower, dress, and then do something every day</a:t>
            </a:r>
          </a:p>
          <a:p>
            <a:r>
              <a:rPr lang="en-US" dirty="0"/>
              <a:t>Report feeling happy/better overall mood</a:t>
            </a:r>
          </a:p>
          <a:p>
            <a:r>
              <a:rPr lang="en-US" dirty="0"/>
              <a:t>Make short and simple “to do” lists and complete three tasks each day</a:t>
            </a:r>
          </a:p>
          <a:p>
            <a:endParaRPr lang="en-US" dirty="0"/>
          </a:p>
        </p:txBody>
      </p:sp>
      <p:sp>
        <p:nvSpPr>
          <p:cNvPr id="5" name="Text Placeholder 4">
            <a:extLst>
              <a:ext uri="{FF2B5EF4-FFF2-40B4-BE49-F238E27FC236}">
                <a16:creationId xmlns:a16="http://schemas.microsoft.com/office/drawing/2014/main" id="{6B90B5FF-D811-4EA0-B834-AF361FBEACBC}"/>
              </a:ext>
            </a:extLst>
          </p:cNvPr>
          <p:cNvSpPr>
            <a:spLocks noGrp="1"/>
          </p:cNvSpPr>
          <p:nvPr>
            <p:ph type="body" sz="quarter" idx="3"/>
          </p:nvPr>
        </p:nvSpPr>
        <p:spPr/>
        <p:txBody>
          <a:bodyPr/>
          <a:lstStyle/>
          <a:p>
            <a:r>
              <a:rPr lang="en-US" dirty="0"/>
              <a:t>Decrease in Mania/Hypomania</a:t>
            </a:r>
          </a:p>
        </p:txBody>
      </p:sp>
      <p:sp>
        <p:nvSpPr>
          <p:cNvPr id="6" name="Content Placeholder 5">
            <a:extLst>
              <a:ext uri="{FF2B5EF4-FFF2-40B4-BE49-F238E27FC236}">
                <a16:creationId xmlns:a16="http://schemas.microsoft.com/office/drawing/2014/main" id="{4DE76CE7-5115-465B-95EB-E80650F9E99B}"/>
              </a:ext>
            </a:extLst>
          </p:cNvPr>
          <p:cNvSpPr>
            <a:spLocks noGrp="1"/>
          </p:cNvSpPr>
          <p:nvPr>
            <p:ph sz="quarter" idx="4"/>
          </p:nvPr>
        </p:nvSpPr>
        <p:spPr>
          <a:xfrm>
            <a:off x="6180670" y="3243262"/>
            <a:ext cx="4718304" cy="2954338"/>
          </a:xfrm>
        </p:spPr>
        <p:txBody>
          <a:bodyPr>
            <a:normAutofit fontScale="62500" lnSpcReduction="20000"/>
          </a:bodyPr>
          <a:lstStyle/>
          <a:p>
            <a:r>
              <a:rPr lang="en-US" dirty="0"/>
              <a:t>Be free of any behavior that could result in loss of job </a:t>
            </a:r>
          </a:p>
          <a:p>
            <a:r>
              <a:rPr lang="en-US" dirty="0"/>
              <a:t>Remain free of behaviors which would lead to arrest</a:t>
            </a:r>
          </a:p>
          <a:p>
            <a:r>
              <a:rPr lang="en-US" dirty="0"/>
              <a:t>Comply with all aspects of probation/parole and avoid behavior that could violate</a:t>
            </a:r>
          </a:p>
          <a:p>
            <a:r>
              <a:rPr lang="en-US" dirty="0"/>
              <a:t>Share two positive experiences each week in which client is proud of how he/she has behaved</a:t>
            </a:r>
          </a:p>
          <a:p>
            <a:r>
              <a:rPr lang="en-US" dirty="0"/>
              <a:t>Learn to express feelings verbally without acting out</a:t>
            </a:r>
          </a:p>
          <a:p>
            <a:r>
              <a:rPr lang="en-US" dirty="0"/>
              <a:t>Speak in a clear and concise manner so others fully understand him/her</a:t>
            </a:r>
          </a:p>
          <a:p>
            <a:r>
              <a:rPr lang="en-US" dirty="0"/>
              <a:t>Learn to express feelings verbally without acting out</a:t>
            </a:r>
          </a:p>
        </p:txBody>
      </p:sp>
    </p:spTree>
    <p:extLst>
      <p:ext uri="{BB962C8B-B14F-4D97-AF65-F5344CB8AC3E}">
        <p14:creationId xmlns:p14="http://schemas.microsoft.com/office/powerpoint/2010/main" val="564827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086D-3B3B-4FF2-80FA-8F2CB7FE3437}"/>
              </a:ext>
            </a:extLst>
          </p:cNvPr>
          <p:cNvSpPr>
            <a:spLocks noGrp="1"/>
          </p:cNvSpPr>
          <p:nvPr>
            <p:ph type="title"/>
          </p:nvPr>
        </p:nvSpPr>
        <p:spPr/>
        <p:txBody>
          <a:bodyPr/>
          <a:lstStyle/>
          <a:p>
            <a:r>
              <a:rPr lang="en-US" dirty="0"/>
              <a:t>Medication</a:t>
            </a:r>
          </a:p>
        </p:txBody>
      </p:sp>
      <p:sp>
        <p:nvSpPr>
          <p:cNvPr id="3" name="Content Placeholder 2">
            <a:extLst>
              <a:ext uri="{FF2B5EF4-FFF2-40B4-BE49-F238E27FC236}">
                <a16:creationId xmlns:a16="http://schemas.microsoft.com/office/drawing/2014/main" id="{EF08D54F-F948-4F9D-9BF0-6770A227C7A6}"/>
              </a:ext>
            </a:extLst>
          </p:cNvPr>
          <p:cNvSpPr>
            <a:spLocks noGrp="1"/>
          </p:cNvSpPr>
          <p:nvPr>
            <p:ph idx="1"/>
          </p:nvPr>
        </p:nvSpPr>
        <p:spPr>
          <a:xfrm>
            <a:off x="6096000" y="2579792"/>
            <a:ext cx="5323839" cy="1303867"/>
          </a:xfrm>
        </p:spPr>
        <p:txBody>
          <a:bodyPr>
            <a:noAutofit/>
          </a:bodyPr>
          <a:lstStyle/>
          <a:p>
            <a:pPr marL="0" indent="0" algn="ctr">
              <a:buNone/>
            </a:pPr>
            <a:r>
              <a:rPr lang="en-US" sz="2000" dirty="0"/>
              <a:t>Medications used to treat Bipolar Disorder:</a:t>
            </a:r>
          </a:p>
          <a:p>
            <a:pPr marL="0" indent="0">
              <a:buNone/>
            </a:pPr>
            <a:r>
              <a:rPr lang="en-US" sz="1600" dirty="0"/>
              <a:t>Anticonvulsant- Prevents or controls seizures, relieves pain, and treats symptoms of certain psychiatric disorders (Ex: Risperidone). </a:t>
            </a:r>
          </a:p>
          <a:p>
            <a:pPr marL="0" indent="0">
              <a:buNone/>
            </a:pPr>
            <a:endParaRPr lang="en-US" sz="1600" dirty="0"/>
          </a:p>
          <a:p>
            <a:pPr marL="0" indent="0">
              <a:buNone/>
            </a:pPr>
            <a:r>
              <a:rPr lang="en-US" sz="1600" dirty="0"/>
              <a:t>Antipsychotic- Reduces or improves the symptoms of certain psychiatric conditions (Ex: Lamotrigine). </a:t>
            </a:r>
          </a:p>
          <a:p>
            <a:pPr marL="0" indent="0">
              <a:buNone/>
            </a:pPr>
            <a:endParaRPr lang="en-US" sz="1600" dirty="0"/>
          </a:p>
          <a:p>
            <a:pPr marL="0" indent="0">
              <a:buNone/>
            </a:pPr>
            <a:r>
              <a:rPr lang="en-US" sz="1600" dirty="0"/>
              <a:t>Selective Serotonin Reuptake Inhibitor (SSRI)-Eases symptoms of depressed mood and anxiety (Ex: Fluoxetine).</a:t>
            </a:r>
          </a:p>
          <a:p>
            <a:pPr marL="0" indent="0">
              <a:buNone/>
            </a:pPr>
            <a:endParaRPr lang="en-US" sz="1600" dirty="0"/>
          </a:p>
          <a:p>
            <a:pPr marL="0" indent="0">
              <a:buNone/>
            </a:pPr>
            <a:endParaRPr lang="en-US" sz="1600" dirty="0"/>
          </a:p>
          <a:p>
            <a:pPr marL="0" indent="0" algn="ctr">
              <a:buNone/>
            </a:pPr>
            <a:endParaRPr lang="en-US" sz="2800" dirty="0"/>
          </a:p>
        </p:txBody>
      </p:sp>
      <p:pic>
        <p:nvPicPr>
          <p:cNvPr id="5" name="Picture 4">
            <a:hlinkClick r:id="rId2"/>
            <a:extLst>
              <a:ext uri="{FF2B5EF4-FFF2-40B4-BE49-F238E27FC236}">
                <a16:creationId xmlns:a16="http://schemas.microsoft.com/office/drawing/2014/main" id="{8DFBCA36-AB81-415B-805C-1252551EB483}"/>
              </a:ext>
            </a:extLst>
          </p:cNvPr>
          <p:cNvPicPr>
            <a:picLocks noChangeAspect="1"/>
          </p:cNvPicPr>
          <p:nvPr/>
        </p:nvPicPr>
        <p:blipFill>
          <a:blip r:embed="rId3"/>
          <a:stretch>
            <a:fillRect/>
          </a:stretch>
        </p:blipFill>
        <p:spPr>
          <a:xfrm>
            <a:off x="1462536" y="2582331"/>
            <a:ext cx="4633464" cy="3460435"/>
          </a:xfrm>
          <a:prstGeom prst="rect">
            <a:avLst/>
          </a:prstGeom>
        </p:spPr>
      </p:pic>
    </p:spTree>
    <p:extLst>
      <p:ext uri="{BB962C8B-B14F-4D97-AF65-F5344CB8AC3E}">
        <p14:creationId xmlns:p14="http://schemas.microsoft.com/office/powerpoint/2010/main" val="446523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A103DA-A1B0-4857-89F8-782FFB2690B6}"/>
              </a:ext>
            </a:extLst>
          </p:cNvPr>
          <p:cNvSpPr>
            <a:spLocks noGrp="1"/>
          </p:cNvSpPr>
          <p:nvPr>
            <p:ph type="title"/>
          </p:nvPr>
        </p:nvSpPr>
        <p:spPr/>
        <p:txBody>
          <a:bodyPr/>
          <a:lstStyle/>
          <a:p>
            <a:r>
              <a:rPr lang="en-US" dirty="0"/>
              <a:t>Evidence Based Treatment </a:t>
            </a:r>
          </a:p>
        </p:txBody>
      </p:sp>
      <p:sp>
        <p:nvSpPr>
          <p:cNvPr id="8" name="Content Placeholder 7">
            <a:extLst>
              <a:ext uri="{FF2B5EF4-FFF2-40B4-BE49-F238E27FC236}">
                <a16:creationId xmlns:a16="http://schemas.microsoft.com/office/drawing/2014/main" id="{E294121D-3031-4B02-A423-89E517734F97}"/>
              </a:ext>
            </a:extLst>
          </p:cNvPr>
          <p:cNvSpPr>
            <a:spLocks noGrp="1"/>
          </p:cNvSpPr>
          <p:nvPr>
            <p:ph idx="1"/>
          </p:nvPr>
        </p:nvSpPr>
        <p:spPr/>
        <p:txBody>
          <a:bodyPr>
            <a:normAutofit fontScale="92500" lnSpcReduction="10000"/>
          </a:bodyPr>
          <a:lstStyle/>
          <a:p>
            <a:pPr marL="0" indent="0">
              <a:buNone/>
            </a:pPr>
            <a:r>
              <a:rPr lang="en-US" dirty="0"/>
              <a:t>♦Mania should be treated with lithium, divalproex, or an atypical antipsychotic medication.</a:t>
            </a:r>
          </a:p>
          <a:p>
            <a:pPr marL="0" indent="0">
              <a:buNone/>
            </a:pPr>
            <a:r>
              <a:rPr lang="en-US" dirty="0"/>
              <a:t>♦Bipolar depression should be treated with quetiapine, olanzapine/fluoxetine combination, or lamotrigine.</a:t>
            </a:r>
          </a:p>
          <a:p>
            <a:pPr marL="0" indent="0">
              <a:buNone/>
            </a:pPr>
            <a:r>
              <a:rPr lang="en-US" dirty="0"/>
              <a:t>♦Once mood episodes are successfully treated, effective acute phase medications should be continued for maintenance of </a:t>
            </a:r>
            <a:r>
              <a:rPr lang="en-US" dirty="0" err="1"/>
              <a:t>euthymia</a:t>
            </a:r>
            <a:r>
              <a:rPr lang="en-US" dirty="0"/>
              <a:t> with appropriate medication monitoring.</a:t>
            </a:r>
          </a:p>
          <a:p>
            <a:pPr marL="0" indent="0">
              <a:buNone/>
            </a:pPr>
            <a:r>
              <a:rPr lang="en-US" dirty="0"/>
              <a:t>♦All patients should be offered individual or group psychoeducation to prevent relapse and improve treatment adherence.</a:t>
            </a:r>
          </a:p>
        </p:txBody>
      </p:sp>
      <p:sp>
        <p:nvSpPr>
          <p:cNvPr id="9" name="TextBox 8">
            <a:extLst>
              <a:ext uri="{FF2B5EF4-FFF2-40B4-BE49-F238E27FC236}">
                <a16:creationId xmlns:a16="http://schemas.microsoft.com/office/drawing/2014/main" id="{264F9EA9-FA1C-440B-8486-460E48D58D6F}"/>
              </a:ext>
            </a:extLst>
          </p:cNvPr>
          <p:cNvSpPr txBox="1"/>
          <p:nvPr/>
        </p:nvSpPr>
        <p:spPr>
          <a:xfrm>
            <a:off x="11106150" y="5838825"/>
            <a:ext cx="485775"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623884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9E71-BB61-4342-9AC9-3842DCC36938}"/>
              </a:ext>
            </a:extLst>
          </p:cNvPr>
          <p:cNvSpPr>
            <a:spLocks noGrp="1"/>
          </p:cNvSpPr>
          <p:nvPr>
            <p:ph type="title"/>
          </p:nvPr>
        </p:nvSpPr>
        <p:spPr/>
        <p:txBody>
          <a:bodyPr>
            <a:normAutofit fontScale="90000"/>
          </a:bodyPr>
          <a:lstStyle/>
          <a:p>
            <a:r>
              <a:rPr lang="en-US" dirty="0"/>
              <a:t>Therapy: Acceptance and Commitment Therapy (ACT) and Bipolar Disorder </a:t>
            </a:r>
          </a:p>
        </p:txBody>
      </p:sp>
      <p:sp>
        <p:nvSpPr>
          <p:cNvPr id="3" name="Content Placeholder 2">
            <a:extLst>
              <a:ext uri="{FF2B5EF4-FFF2-40B4-BE49-F238E27FC236}">
                <a16:creationId xmlns:a16="http://schemas.microsoft.com/office/drawing/2014/main" id="{19725E32-DAC3-447B-A1F1-74FD93123004}"/>
              </a:ext>
            </a:extLst>
          </p:cNvPr>
          <p:cNvSpPr>
            <a:spLocks noGrp="1"/>
          </p:cNvSpPr>
          <p:nvPr>
            <p:ph idx="1"/>
          </p:nvPr>
        </p:nvSpPr>
        <p:spPr/>
        <p:txBody>
          <a:bodyPr/>
          <a:lstStyle/>
          <a:p>
            <a:pPr marL="0" indent="0">
              <a:buNone/>
            </a:pPr>
            <a:r>
              <a:rPr lang="en-US" dirty="0"/>
              <a:t>There are six processes which are seen to inhibit psychological flexibility: (a) lack of chosen values, (b) experiential avoidance, (c) cognitive fusion, (d) attachment to the conceptualized self, (e) inflexible attention, (f) inaction, impulsivity, or avoidant persistence. The opposites of these processes facilitate psychological flexibility: (a) values, (b) acceptance, (c) </a:t>
            </a:r>
            <a:r>
              <a:rPr lang="en-US" dirty="0" err="1"/>
              <a:t>defusion</a:t>
            </a:r>
            <a:r>
              <a:rPr lang="en-US" dirty="0"/>
              <a:t>, (d) perspective taking/ sense of self, (e) flexible attention to the present moment, and (f) committed action</a:t>
            </a:r>
          </a:p>
        </p:txBody>
      </p:sp>
    </p:spTree>
    <p:extLst>
      <p:ext uri="{BB962C8B-B14F-4D97-AF65-F5344CB8AC3E}">
        <p14:creationId xmlns:p14="http://schemas.microsoft.com/office/powerpoint/2010/main" val="2622561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BAD7-1343-4411-B41A-3721A0959638}"/>
              </a:ext>
            </a:extLst>
          </p:cNvPr>
          <p:cNvSpPr>
            <a:spLocks noGrp="1"/>
          </p:cNvSpPr>
          <p:nvPr>
            <p:ph type="title"/>
          </p:nvPr>
        </p:nvSpPr>
        <p:spPr/>
        <p:txBody>
          <a:bodyPr>
            <a:normAutofit fontScale="90000"/>
          </a:bodyPr>
          <a:lstStyle/>
          <a:p>
            <a:r>
              <a:rPr lang="en-US" dirty="0"/>
              <a:t>Therapy: Dialectic Behavioral Therapy (DBT) and Bipolar Disorder </a:t>
            </a:r>
          </a:p>
        </p:txBody>
      </p:sp>
      <p:sp>
        <p:nvSpPr>
          <p:cNvPr id="3" name="Content Placeholder 2">
            <a:extLst>
              <a:ext uri="{FF2B5EF4-FFF2-40B4-BE49-F238E27FC236}">
                <a16:creationId xmlns:a16="http://schemas.microsoft.com/office/drawing/2014/main" id="{FE3029F3-4D35-4D63-B7E6-ED106C8A04AF}"/>
              </a:ext>
            </a:extLst>
          </p:cNvPr>
          <p:cNvSpPr>
            <a:spLocks noGrp="1"/>
          </p:cNvSpPr>
          <p:nvPr>
            <p:ph idx="1"/>
          </p:nvPr>
        </p:nvSpPr>
        <p:spPr/>
        <p:txBody>
          <a:bodyPr>
            <a:normAutofit fontScale="92500" lnSpcReduction="10000"/>
          </a:bodyPr>
          <a:lstStyle/>
          <a:p>
            <a:pPr marL="0" indent="0">
              <a:buNone/>
            </a:pPr>
            <a:r>
              <a:rPr lang="en-US"/>
              <a:t>Dialectical behavioral </a:t>
            </a:r>
            <a:r>
              <a:rPr lang="en-US" dirty="0"/>
              <a:t>therapy (DBT) provides clients with new skills to manage painful emotions and decrease conflict in relationships. DBT specifically focuses on providing therapeutic skills in four key areas. First, mindfulness focuses on improving an individual's ability to accept and be present in the current moment. Second, distress tolerance is geared toward increasing a person’s tolerance of negative emotion, rather than trying to escape from it. Third, emotion regulation covers strategies to manage and change intense emotions that are causing problems in a person’s life. Fourth, interpersonal effectiveness consists of techniques that allow a person to communicate with others in a way that is assertive, maintains self-respect, and strengthens relationships.</a:t>
            </a:r>
          </a:p>
        </p:txBody>
      </p:sp>
    </p:spTree>
    <p:extLst>
      <p:ext uri="{BB962C8B-B14F-4D97-AF65-F5344CB8AC3E}">
        <p14:creationId xmlns:p14="http://schemas.microsoft.com/office/powerpoint/2010/main" val="378764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340A-F995-424C-8554-056F5896107D}"/>
              </a:ext>
            </a:extLst>
          </p:cNvPr>
          <p:cNvSpPr>
            <a:spLocks noGrp="1"/>
          </p:cNvSpPr>
          <p:nvPr>
            <p:ph type="title"/>
          </p:nvPr>
        </p:nvSpPr>
        <p:spPr/>
        <p:txBody>
          <a:bodyPr/>
          <a:lstStyle/>
          <a:p>
            <a:r>
              <a:rPr lang="en-US" dirty="0"/>
              <a:t>Bipolar and the brain</a:t>
            </a:r>
          </a:p>
        </p:txBody>
      </p:sp>
      <p:pic>
        <p:nvPicPr>
          <p:cNvPr id="4" name="Content Placeholder 3">
            <a:extLst>
              <a:ext uri="{FF2B5EF4-FFF2-40B4-BE49-F238E27FC236}">
                <a16:creationId xmlns:a16="http://schemas.microsoft.com/office/drawing/2014/main" id="{65FA87DE-8AF9-4191-8CA0-E972A7FC4DCC}"/>
              </a:ext>
            </a:extLst>
          </p:cNvPr>
          <p:cNvPicPr>
            <a:picLocks noGrp="1" noChangeAspect="1"/>
          </p:cNvPicPr>
          <p:nvPr>
            <p:ph idx="1"/>
          </p:nvPr>
        </p:nvPicPr>
        <p:blipFill>
          <a:blip r:embed="rId3"/>
          <a:stretch>
            <a:fillRect/>
          </a:stretch>
        </p:blipFill>
        <p:spPr>
          <a:xfrm>
            <a:off x="2537618" y="2412063"/>
            <a:ext cx="6893243" cy="3125138"/>
          </a:xfrm>
          <a:prstGeom prst="rect">
            <a:avLst/>
          </a:prstGeom>
        </p:spPr>
      </p:pic>
      <p:sp>
        <p:nvSpPr>
          <p:cNvPr id="5" name="TextBox 4">
            <a:extLst>
              <a:ext uri="{FF2B5EF4-FFF2-40B4-BE49-F238E27FC236}">
                <a16:creationId xmlns:a16="http://schemas.microsoft.com/office/drawing/2014/main" id="{964B3C1B-17CB-4F1E-963C-C4FE96B855EF}"/>
              </a:ext>
            </a:extLst>
          </p:cNvPr>
          <p:cNvSpPr txBox="1"/>
          <p:nvPr/>
        </p:nvSpPr>
        <p:spPr>
          <a:xfrm>
            <a:off x="11106150" y="5838825"/>
            <a:ext cx="485775" cy="369332"/>
          </a:xfrm>
          <a:prstGeom prst="rect">
            <a:avLst/>
          </a:prstGeom>
          <a:noFill/>
        </p:spPr>
        <p:txBody>
          <a:bodyPr wrap="square" rtlCol="0">
            <a:spAutoFit/>
          </a:bodyPr>
          <a:lstStyle/>
          <a:p>
            <a:r>
              <a:rPr lang="en-US" dirty="0"/>
              <a:t>(4)</a:t>
            </a:r>
          </a:p>
        </p:txBody>
      </p:sp>
      <p:sp>
        <p:nvSpPr>
          <p:cNvPr id="6" name="TextBox 5">
            <a:extLst>
              <a:ext uri="{FF2B5EF4-FFF2-40B4-BE49-F238E27FC236}">
                <a16:creationId xmlns:a16="http://schemas.microsoft.com/office/drawing/2014/main" id="{A888055C-D4FA-4202-8AC8-8531380006B3}"/>
              </a:ext>
            </a:extLst>
          </p:cNvPr>
          <p:cNvSpPr txBox="1"/>
          <p:nvPr/>
        </p:nvSpPr>
        <p:spPr>
          <a:xfrm>
            <a:off x="750273" y="5555543"/>
            <a:ext cx="10841651" cy="584775"/>
          </a:xfrm>
          <a:prstGeom prst="rect">
            <a:avLst/>
          </a:prstGeom>
          <a:noFill/>
        </p:spPr>
        <p:txBody>
          <a:bodyPr wrap="square" rtlCol="0">
            <a:spAutoFit/>
          </a:bodyPr>
          <a:lstStyle/>
          <a:p>
            <a:r>
              <a:rPr lang="en-US" sz="1600" dirty="0"/>
              <a:t>Lori </a:t>
            </a:r>
            <a:r>
              <a:rPr lang="en-US" sz="1600" dirty="0" err="1"/>
              <a:t>Altshuler</a:t>
            </a:r>
            <a:r>
              <a:rPr lang="en-US" sz="1600" dirty="0"/>
              <a:t>, director of the UCLA Mood Disorders Research Program, found that the amygdala seems to be significantly enlarged in patients with bipolar illness, along with enlarged ventricles. (Image © UCLA.)  Left normal brain, right enlarged ventricles </a:t>
            </a:r>
          </a:p>
        </p:txBody>
      </p:sp>
    </p:spTree>
    <p:extLst>
      <p:ext uri="{BB962C8B-B14F-4D97-AF65-F5344CB8AC3E}">
        <p14:creationId xmlns:p14="http://schemas.microsoft.com/office/powerpoint/2010/main" val="3007120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25C0-BED1-4A45-8C7A-DC2716080BCF}"/>
              </a:ext>
            </a:extLst>
          </p:cNvPr>
          <p:cNvSpPr>
            <a:spLocks noGrp="1"/>
          </p:cNvSpPr>
          <p:nvPr>
            <p:ph type="title"/>
          </p:nvPr>
        </p:nvSpPr>
        <p:spPr/>
        <p:txBody>
          <a:bodyPr/>
          <a:lstStyle/>
          <a:p>
            <a:r>
              <a:rPr lang="en-US" dirty="0"/>
              <a:t>Measuring Treatment Outcomes </a:t>
            </a:r>
          </a:p>
        </p:txBody>
      </p:sp>
      <p:sp>
        <p:nvSpPr>
          <p:cNvPr id="3" name="Content Placeholder 2">
            <a:extLst>
              <a:ext uri="{FF2B5EF4-FFF2-40B4-BE49-F238E27FC236}">
                <a16:creationId xmlns:a16="http://schemas.microsoft.com/office/drawing/2014/main" id="{7669DB03-E1BD-4A76-8B9D-92661A2EAF2A}"/>
              </a:ext>
            </a:extLst>
          </p:cNvPr>
          <p:cNvSpPr>
            <a:spLocks noGrp="1"/>
          </p:cNvSpPr>
          <p:nvPr>
            <p:ph idx="1"/>
          </p:nvPr>
        </p:nvSpPr>
        <p:spPr/>
        <p:txBody>
          <a:bodyPr>
            <a:normAutofit fontScale="92500" lnSpcReduction="20000"/>
          </a:bodyPr>
          <a:lstStyle/>
          <a:p>
            <a:r>
              <a:rPr lang="en-US" dirty="0"/>
              <a:t>Treatment effectiveness should be measured on the individual patients prognosis and performance of goals. </a:t>
            </a:r>
          </a:p>
          <a:p>
            <a:r>
              <a:rPr lang="en-US" dirty="0"/>
              <a:t>Keep in mind the evolution of the patients diagnosis </a:t>
            </a:r>
          </a:p>
          <a:p>
            <a:r>
              <a:rPr lang="en-US" dirty="0"/>
              <a:t>Perform regular Mental Status Examinations </a:t>
            </a:r>
          </a:p>
          <a:p>
            <a:pPr marL="0" indent="0" algn="ctr">
              <a:buNone/>
            </a:pPr>
            <a:r>
              <a:rPr lang="en-US" sz="2000" i="1" dirty="0"/>
              <a:t>“According to the researchers, these results indicate that in spite of modern, evidence-based treatment [designed to create remission as a final outcome], bipolar disorder remains a highly recurrent, predominantly depressive illness.” –NIMH</a:t>
            </a:r>
          </a:p>
          <a:p>
            <a:pPr marL="0" indent="0" algn="ctr">
              <a:buNone/>
            </a:pPr>
            <a:r>
              <a:rPr lang="en-US" b="1" dirty="0"/>
              <a:t>This isn’t about “curing” it’s about harm reduction and improvement of quality of life. </a:t>
            </a:r>
          </a:p>
          <a:p>
            <a:pPr marL="0" indent="0" algn="ctr">
              <a:buNone/>
            </a:pPr>
            <a:endParaRPr lang="en-US" i="1" dirty="0"/>
          </a:p>
        </p:txBody>
      </p:sp>
    </p:spTree>
    <p:extLst>
      <p:ext uri="{BB962C8B-B14F-4D97-AF65-F5344CB8AC3E}">
        <p14:creationId xmlns:p14="http://schemas.microsoft.com/office/powerpoint/2010/main" val="2261326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5BC1-8ECB-4E97-BDAF-634CC39E8DC0}"/>
              </a:ext>
            </a:extLst>
          </p:cNvPr>
          <p:cNvSpPr>
            <a:spLocks noGrp="1"/>
          </p:cNvSpPr>
          <p:nvPr>
            <p:ph type="title"/>
          </p:nvPr>
        </p:nvSpPr>
        <p:spPr/>
        <p:txBody>
          <a:bodyPr/>
          <a:lstStyle/>
          <a:p>
            <a:r>
              <a:rPr lang="en-US" dirty="0"/>
              <a:t>Vignette A</a:t>
            </a:r>
          </a:p>
        </p:txBody>
      </p:sp>
      <p:sp>
        <p:nvSpPr>
          <p:cNvPr id="3" name="Content Placeholder 2">
            <a:extLst>
              <a:ext uri="{FF2B5EF4-FFF2-40B4-BE49-F238E27FC236}">
                <a16:creationId xmlns:a16="http://schemas.microsoft.com/office/drawing/2014/main" id="{B7EFCE62-5540-4B85-B2F5-A9CA13E52C50}"/>
              </a:ext>
            </a:extLst>
          </p:cNvPr>
          <p:cNvSpPr>
            <a:spLocks noGrp="1"/>
          </p:cNvSpPr>
          <p:nvPr>
            <p:ph idx="1"/>
          </p:nvPr>
        </p:nvSpPr>
        <p:spPr/>
        <p:txBody>
          <a:bodyPr/>
          <a:lstStyle/>
          <a:p>
            <a:pPr marL="0" indent="0">
              <a:buNone/>
            </a:pPr>
            <a:r>
              <a:rPr lang="en-US" dirty="0"/>
              <a:t>A 35 year old male is brought in by his wife because he has been taking out various loans to start a few small businesses. Over the past two weeks, he comes home at 3am from work and leaves at 6am and often compared his business ventures to those of Bill Gates. On exam he is easily distracted, speaks quickly and says he has to get home as he is close to discovering "the most important invention of the 21st century." In the past he has had a few episodes in which he felt hopeless and tried to commit suicide</a:t>
            </a:r>
          </a:p>
        </p:txBody>
      </p:sp>
    </p:spTree>
    <p:extLst>
      <p:ext uri="{BB962C8B-B14F-4D97-AF65-F5344CB8AC3E}">
        <p14:creationId xmlns:p14="http://schemas.microsoft.com/office/powerpoint/2010/main" val="1067210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6BCE-74AE-4E29-944A-368F462C2EF9}"/>
              </a:ext>
            </a:extLst>
          </p:cNvPr>
          <p:cNvSpPr>
            <a:spLocks noGrp="1"/>
          </p:cNvSpPr>
          <p:nvPr>
            <p:ph type="title"/>
          </p:nvPr>
        </p:nvSpPr>
        <p:spPr/>
        <p:txBody>
          <a:bodyPr/>
          <a:lstStyle/>
          <a:p>
            <a:r>
              <a:rPr lang="en-US" dirty="0"/>
              <a:t>Answer to A </a:t>
            </a:r>
          </a:p>
        </p:txBody>
      </p:sp>
      <p:sp>
        <p:nvSpPr>
          <p:cNvPr id="3" name="Content Placeholder 2">
            <a:extLst>
              <a:ext uri="{FF2B5EF4-FFF2-40B4-BE49-F238E27FC236}">
                <a16:creationId xmlns:a16="http://schemas.microsoft.com/office/drawing/2014/main" id="{0B0A2545-82DE-4AC7-8C97-8A86E2DB7B1C}"/>
              </a:ext>
            </a:extLst>
          </p:cNvPr>
          <p:cNvSpPr>
            <a:spLocks noGrp="1"/>
          </p:cNvSpPr>
          <p:nvPr>
            <p:ph idx="1"/>
          </p:nvPr>
        </p:nvSpPr>
        <p:spPr/>
        <p:txBody>
          <a:bodyPr/>
          <a:lstStyle/>
          <a:p>
            <a:r>
              <a:rPr lang="en-US" dirty="0"/>
              <a:t>BIPOLAR DISORDER I: Note difference between bipolar I and bipolar II--&gt; if there is a history of true mania, then it is bipolar I (BPII has only hypomania); </a:t>
            </a:r>
          </a:p>
          <a:p>
            <a:r>
              <a:rPr lang="en-US" dirty="0"/>
              <a:t>What might be some helpful interventions fort </a:t>
            </a:r>
            <a:r>
              <a:rPr lang="en-US"/>
              <a:t>this patient</a:t>
            </a:r>
            <a:r>
              <a:rPr lang="en-US" dirty="0"/>
              <a:t>? </a:t>
            </a:r>
          </a:p>
        </p:txBody>
      </p:sp>
    </p:spTree>
    <p:extLst>
      <p:ext uri="{BB962C8B-B14F-4D97-AF65-F5344CB8AC3E}">
        <p14:creationId xmlns:p14="http://schemas.microsoft.com/office/powerpoint/2010/main" val="1473891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1CE7-2167-4D8F-86F7-175EFE4033EC}"/>
              </a:ext>
            </a:extLst>
          </p:cNvPr>
          <p:cNvSpPr>
            <a:spLocks noGrp="1"/>
          </p:cNvSpPr>
          <p:nvPr>
            <p:ph type="title"/>
          </p:nvPr>
        </p:nvSpPr>
        <p:spPr/>
        <p:txBody>
          <a:bodyPr/>
          <a:lstStyle/>
          <a:p>
            <a:r>
              <a:rPr lang="en-US" dirty="0"/>
              <a:t>Vignette B </a:t>
            </a:r>
          </a:p>
        </p:txBody>
      </p:sp>
      <p:sp>
        <p:nvSpPr>
          <p:cNvPr id="3" name="Content Placeholder 2">
            <a:extLst>
              <a:ext uri="{FF2B5EF4-FFF2-40B4-BE49-F238E27FC236}">
                <a16:creationId xmlns:a16="http://schemas.microsoft.com/office/drawing/2014/main" id="{578B43E9-B085-4A26-AA3B-9D3AC657D284}"/>
              </a:ext>
            </a:extLst>
          </p:cNvPr>
          <p:cNvSpPr>
            <a:spLocks noGrp="1"/>
          </p:cNvSpPr>
          <p:nvPr>
            <p:ph idx="1"/>
          </p:nvPr>
        </p:nvSpPr>
        <p:spPr/>
        <p:txBody>
          <a:bodyPr/>
          <a:lstStyle/>
          <a:p>
            <a:pPr marL="0" indent="0">
              <a:buNone/>
            </a:pPr>
            <a:r>
              <a:rPr lang="en-US" dirty="0"/>
              <a:t>A 28 year old graduate student states that he has his "ups and downs." Further questioning reveals that at times over the past 2 years he has had episodes of extreme happiness in which he would party every day and felt as if he was "full of energy." He also describes being "down in the dumps" at times for no apparent reason. He has never been hospitalized for psychiatric reasons, nor has he had suicidal thoughts or attempted to commit suicide</a:t>
            </a:r>
          </a:p>
        </p:txBody>
      </p:sp>
    </p:spTree>
    <p:extLst>
      <p:ext uri="{BB962C8B-B14F-4D97-AF65-F5344CB8AC3E}">
        <p14:creationId xmlns:p14="http://schemas.microsoft.com/office/powerpoint/2010/main" val="3747017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9546-A2FD-4366-8A0A-913196878D4B}"/>
              </a:ext>
            </a:extLst>
          </p:cNvPr>
          <p:cNvSpPr>
            <a:spLocks noGrp="1"/>
          </p:cNvSpPr>
          <p:nvPr>
            <p:ph type="title"/>
          </p:nvPr>
        </p:nvSpPr>
        <p:spPr/>
        <p:txBody>
          <a:bodyPr/>
          <a:lstStyle/>
          <a:p>
            <a:r>
              <a:rPr lang="en-US" dirty="0"/>
              <a:t>Vignette C </a:t>
            </a:r>
          </a:p>
        </p:txBody>
      </p:sp>
      <p:sp>
        <p:nvSpPr>
          <p:cNvPr id="3" name="Content Placeholder 2">
            <a:extLst>
              <a:ext uri="{FF2B5EF4-FFF2-40B4-BE49-F238E27FC236}">
                <a16:creationId xmlns:a16="http://schemas.microsoft.com/office/drawing/2014/main" id="{37920A85-315A-40EF-BB6E-D813D8A26FCE}"/>
              </a:ext>
            </a:extLst>
          </p:cNvPr>
          <p:cNvSpPr>
            <a:spLocks noGrp="1"/>
          </p:cNvSpPr>
          <p:nvPr>
            <p:ph idx="1"/>
          </p:nvPr>
        </p:nvSpPr>
        <p:spPr/>
        <p:txBody>
          <a:bodyPr>
            <a:normAutofit fontScale="92500" lnSpcReduction="20000"/>
          </a:bodyPr>
          <a:lstStyle/>
          <a:p>
            <a:pPr marL="0" indent="0">
              <a:buNone/>
            </a:pPr>
            <a:r>
              <a:rPr lang="en-US" dirty="0"/>
              <a:t>A 28-year-old single female who works as a manager for a city government has struggled with an unstable self-image, chronic feelings of emptiness, and difficulties maintaining close romantic relationships for all of her adult life. However, she has a few close female friends and is considered a good worker. Extremely self-critical, she attempts to boost her self-esteem by seeking the approval of others. She has been told that she is "needy and often seems desperate," which leads to some difficulties in maintaining romantic and other close relationships, although she often does not understand what she does that makes this impression. She experiences fluctuating strong emotions, such as panic, fear, depression, and anger in response to interpersonal disappointments. She has made several suicidal gestures by cutting herself in the past couple of years when stressed by the ending of a relationship.</a:t>
            </a:r>
          </a:p>
        </p:txBody>
      </p:sp>
    </p:spTree>
    <p:extLst>
      <p:ext uri="{BB962C8B-B14F-4D97-AF65-F5344CB8AC3E}">
        <p14:creationId xmlns:p14="http://schemas.microsoft.com/office/powerpoint/2010/main" val="3977937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9690-FCF7-4C42-9ACF-4D5F177E5E50}"/>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5250C9A5-4BBF-49D2-B09F-35A07F1AB1C2}"/>
              </a:ext>
            </a:extLst>
          </p:cNvPr>
          <p:cNvSpPr>
            <a:spLocks noGrp="1"/>
          </p:cNvSpPr>
          <p:nvPr>
            <p:ph idx="1"/>
          </p:nvPr>
        </p:nvSpPr>
        <p:spPr/>
        <p:txBody>
          <a:bodyPr>
            <a:normAutofit/>
          </a:bodyPr>
          <a:lstStyle/>
          <a:p>
            <a:pPr marL="457200" indent="-457200">
              <a:buFont typeface="+mj-lt"/>
              <a:buAutoNum type="arabicPeriod"/>
            </a:pPr>
            <a:r>
              <a:rPr lang="en-US" sz="1200" dirty="0" err="1"/>
              <a:t>Krans</a:t>
            </a:r>
            <a:r>
              <a:rPr lang="en-US" sz="1200" dirty="0"/>
              <a:t>, B. &amp; Cherney, K. (2018). The history of bipolar disorder. Retrieved from </a:t>
            </a:r>
            <a:r>
              <a:rPr lang="en-US" sz="1200" dirty="0">
                <a:hlinkClick r:id="rId2"/>
              </a:rPr>
              <a:t>https://www.healthline.com/health/bipolar-disorder/history-bipolar</a:t>
            </a:r>
            <a:endParaRPr lang="en-US" sz="1200" dirty="0"/>
          </a:p>
          <a:p>
            <a:pPr marL="457200" indent="-457200">
              <a:buFont typeface="+mj-lt"/>
              <a:buAutoNum type="arabicPeriod"/>
            </a:pPr>
            <a:r>
              <a:rPr lang="en-US" sz="1200" dirty="0"/>
              <a:t>American Psychiatric Association. (2013). Diagnostic and statistical manual of mental disorders (5th ed.). Arlington, VA: American Psychiatric Association.</a:t>
            </a:r>
          </a:p>
          <a:p>
            <a:pPr marL="457200" indent="-457200">
              <a:buFont typeface="+mj-lt"/>
              <a:buAutoNum type="arabicPeriod"/>
            </a:pPr>
            <a:r>
              <a:rPr lang="en-US" sz="1200" dirty="0"/>
              <a:t>Sheehan, J. (n.d.) </a:t>
            </a:r>
            <a:r>
              <a:rPr lang="en-US" sz="1200" dirty="0">
                <a:hlinkClick r:id="rId3"/>
              </a:rPr>
              <a:t>https://www.everydayhealth.com/bipolar-disorder/bipolar-disorder-and-gender-differences.aspx</a:t>
            </a:r>
            <a:endParaRPr lang="en-US" sz="1200" dirty="0"/>
          </a:p>
          <a:p>
            <a:pPr marL="457200" indent="-457200">
              <a:buFont typeface="+mj-lt"/>
              <a:buAutoNum type="arabicPeriod"/>
            </a:pPr>
            <a:r>
              <a:rPr lang="en-US" sz="1200" dirty="0">
                <a:hlinkClick r:id="rId4"/>
              </a:rPr>
              <a:t>https://www.bipolar-lives.com/bipolar-brain-imaging.html</a:t>
            </a:r>
            <a:endParaRPr lang="en-US" sz="1200" dirty="0"/>
          </a:p>
          <a:p>
            <a:pPr marL="457200" indent="-457200">
              <a:buFont typeface="+mj-lt"/>
              <a:buAutoNum type="arabicPeriod"/>
            </a:pPr>
            <a:r>
              <a:rPr lang="en-US" sz="1200" dirty="0"/>
              <a:t>“The Clinical Management of Bipolar Disorder: A Review of Evidence-Based Guidelines” Kevin R Connolly, MD and Michael E </a:t>
            </a:r>
            <a:r>
              <a:rPr lang="en-US" sz="1200" dirty="0" err="1"/>
              <a:t>Thase</a:t>
            </a:r>
            <a:r>
              <a:rPr lang="en-US" sz="1200" dirty="0"/>
              <a:t>, MD</a:t>
            </a:r>
          </a:p>
          <a:p>
            <a:pPr marL="457200" indent="-457200">
              <a:buFont typeface="+mj-lt"/>
              <a:buAutoNum type="arabicPeriod"/>
            </a:pPr>
            <a:r>
              <a:rPr lang="en-US" sz="1200" dirty="0">
                <a:hlinkClick r:id="rId5"/>
              </a:rPr>
              <a:t>https://www.psychologytoday.com/us/therapy-types/dialectical-behavior-therapy</a:t>
            </a:r>
            <a:endParaRPr lang="en-US" sz="1200" dirty="0"/>
          </a:p>
          <a:p>
            <a:pPr marL="457200" indent="-457200">
              <a:buFont typeface="+mj-lt"/>
              <a:buAutoNum type="arabicPeriod"/>
            </a:pPr>
            <a:r>
              <a:rPr lang="en-US" sz="1200" dirty="0"/>
              <a:t>ICD10Data.com</a:t>
            </a:r>
          </a:p>
          <a:p>
            <a:pPr marL="457200" indent="-457200">
              <a:buFont typeface="+mj-lt"/>
              <a:buAutoNum type="arabicPeriod"/>
            </a:pPr>
            <a:r>
              <a:rPr lang="en-US" sz="1200" dirty="0"/>
              <a:t>Hayes, S. C. &amp; Lillis, J. (2012). Acceptance and commitment therapy. Washington, DC: American Psychological Association. </a:t>
            </a:r>
          </a:p>
          <a:p>
            <a:pPr marL="0" indent="0">
              <a:buNone/>
            </a:pPr>
            <a:endParaRPr lang="en-US" dirty="0"/>
          </a:p>
        </p:txBody>
      </p:sp>
    </p:spTree>
    <p:extLst>
      <p:ext uri="{BB962C8B-B14F-4D97-AF65-F5344CB8AC3E}">
        <p14:creationId xmlns:p14="http://schemas.microsoft.com/office/powerpoint/2010/main" val="3177572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36F9-B09E-4F76-9844-198B3D8E6DD3}"/>
              </a:ext>
            </a:extLst>
          </p:cNvPr>
          <p:cNvSpPr>
            <a:spLocks noGrp="1"/>
          </p:cNvSpPr>
          <p:nvPr>
            <p:ph type="title"/>
          </p:nvPr>
        </p:nvSpPr>
        <p:spPr/>
        <p:txBody>
          <a:bodyPr/>
          <a:lstStyle/>
          <a:p>
            <a:endParaRPr lang="en-US" dirty="0"/>
          </a:p>
        </p:txBody>
      </p:sp>
      <p:pic>
        <p:nvPicPr>
          <p:cNvPr id="4" name="Online Media 3">
            <a:hlinkClick r:id="" action="ppaction://media"/>
            <a:extLst>
              <a:ext uri="{FF2B5EF4-FFF2-40B4-BE49-F238E27FC236}">
                <a16:creationId xmlns:a16="http://schemas.microsoft.com/office/drawing/2014/main" id="{CEC14A63-F403-4D0B-98D4-009DD41BC017}"/>
              </a:ext>
            </a:extLst>
          </p:cNvPr>
          <p:cNvPicPr>
            <a:picLocks noGrp="1" noRot="1" noChangeAspect="1"/>
          </p:cNvPicPr>
          <p:nvPr>
            <p:ph idx="1"/>
            <a:videoFile r:link="rId1"/>
          </p:nvPr>
        </p:nvPicPr>
        <p:blipFill>
          <a:blip r:embed="rId3"/>
          <a:stretch>
            <a:fillRect/>
          </a:stretch>
        </p:blipFill>
        <p:spPr>
          <a:xfrm>
            <a:off x="0" y="0"/>
            <a:ext cx="12192000" cy="7460343"/>
          </a:xfrm>
          <a:prstGeom prst="rect">
            <a:avLst/>
          </a:prstGeom>
        </p:spPr>
      </p:pic>
    </p:spTree>
    <p:extLst>
      <p:ext uri="{BB962C8B-B14F-4D97-AF65-F5344CB8AC3E}">
        <p14:creationId xmlns:p14="http://schemas.microsoft.com/office/powerpoint/2010/main" val="90421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EB7D-86DF-4972-ABF0-E5F215197CB3}"/>
              </a:ext>
            </a:extLst>
          </p:cNvPr>
          <p:cNvSpPr>
            <a:spLocks noGrp="1"/>
          </p:cNvSpPr>
          <p:nvPr>
            <p:ph type="title"/>
          </p:nvPr>
        </p:nvSpPr>
        <p:spPr/>
        <p:txBody>
          <a:bodyPr/>
          <a:lstStyle/>
          <a:p>
            <a:r>
              <a:rPr lang="en-US" dirty="0"/>
              <a:t>Bipolar and the Brain</a:t>
            </a:r>
          </a:p>
        </p:txBody>
      </p:sp>
      <p:sp>
        <p:nvSpPr>
          <p:cNvPr id="3" name="Content Placeholder 2">
            <a:extLst>
              <a:ext uri="{FF2B5EF4-FFF2-40B4-BE49-F238E27FC236}">
                <a16:creationId xmlns:a16="http://schemas.microsoft.com/office/drawing/2014/main" id="{E646DD6C-CC9B-4D58-BE70-08A7DD6DAB10}"/>
              </a:ext>
            </a:extLst>
          </p:cNvPr>
          <p:cNvSpPr>
            <a:spLocks noGrp="1"/>
          </p:cNvSpPr>
          <p:nvPr>
            <p:ph idx="1"/>
          </p:nvPr>
        </p:nvSpPr>
        <p:spPr>
          <a:xfrm>
            <a:off x="772732" y="2434107"/>
            <a:ext cx="10676586" cy="3799267"/>
          </a:xfrm>
        </p:spPr>
        <p:txBody>
          <a:bodyPr>
            <a:noAutofit/>
          </a:bodyPr>
          <a:lstStyle/>
          <a:p>
            <a:pPr marL="0" indent="0">
              <a:buNone/>
            </a:pPr>
            <a:r>
              <a:rPr lang="en-US" sz="1350" dirty="0"/>
              <a:t>British researchers confirmed this in 2007. They found people diagnosed with bipolar disorder suffer from an accelerated shrinking of their brain. Imaging studies carried out four years apart showed loss of brain tissue in the areas controlling memory, face recognition and coordination. Just four weeks of treatment with lithium increases gray matter volume in the human brain, according to a study by Wayne State University School of Medicine on the bipolar brain.</a:t>
            </a:r>
          </a:p>
          <a:p>
            <a:pPr marL="0" indent="0">
              <a:buNone/>
            </a:pPr>
            <a:r>
              <a:rPr lang="en-US" sz="1350" dirty="0"/>
              <a:t>Studies show that individuals diagnosed with Bipolar Disorder have different functioning in certain areas of the brain when compared to the population at large. In particular the limbic system shows consistent differences. It is the limbic system that controls emotion, motivation, memory and fear – the classic </a:t>
            </a:r>
            <a:r>
              <a:rPr lang="en-US" sz="1350" dirty="0" err="1"/>
              <a:t>maladaptions</a:t>
            </a:r>
            <a:r>
              <a:rPr lang="en-US" sz="1350" dirty="0"/>
              <a:t> of manic depressives. The limbic system includes:</a:t>
            </a:r>
          </a:p>
          <a:p>
            <a:r>
              <a:rPr lang="en-US" sz="1350" dirty="0"/>
              <a:t> the amygdala- (plays a key role in processing emotions, such as fear, pleasure, and anger. In addition to helping you feel particular emotions)researchers have directly stimulated the amygdalae of patients who were undergoing brain surgery, and asked them to report their impressions. The subjective experience that these patients reported most often was one of imminent danger and fear.</a:t>
            </a:r>
          </a:p>
          <a:p>
            <a:r>
              <a:rPr lang="en-US" sz="1350" dirty="0"/>
              <a:t> the hippocampus-The hippocampus helps humans process and retrieve two kinds of memory, declarative memories and spatial relationships.</a:t>
            </a:r>
          </a:p>
          <a:p>
            <a:r>
              <a:rPr lang="en-US" sz="1350" dirty="0"/>
              <a:t> the cingulate gyrus- coordinates sensory input with emotions,  coordinates emotional responses to pain, regulates aggressive behavior, communication, maternal bonding, language expression, decision making</a:t>
            </a:r>
          </a:p>
          <a:p>
            <a:pPr marL="0" indent="0">
              <a:buNone/>
            </a:pPr>
            <a:r>
              <a:rPr lang="en-US" sz="1350" dirty="0"/>
              <a:t>It may be that a major contributor to the disease is a failure in the way these areas of the brain communicate. In fact, over 25 studies show neurological abnormalities! These abnormalities often include things like loss of volume or loss of plasticity in the major pathways.</a:t>
            </a:r>
          </a:p>
        </p:txBody>
      </p:sp>
    </p:spTree>
    <p:extLst>
      <p:ext uri="{BB962C8B-B14F-4D97-AF65-F5344CB8AC3E}">
        <p14:creationId xmlns:p14="http://schemas.microsoft.com/office/powerpoint/2010/main" val="373291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975B-CFEE-41D4-A1C3-4DD3902A3D9A}"/>
              </a:ext>
            </a:extLst>
          </p:cNvPr>
          <p:cNvSpPr>
            <a:spLocks noGrp="1"/>
          </p:cNvSpPr>
          <p:nvPr>
            <p:ph type="title"/>
          </p:nvPr>
        </p:nvSpPr>
        <p:spPr/>
        <p:txBody>
          <a:bodyPr>
            <a:normAutofit/>
          </a:bodyPr>
          <a:lstStyle/>
          <a:p>
            <a:r>
              <a:rPr lang="en-US" dirty="0"/>
              <a:t>Symptoms: Manic Episode </a:t>
            </a:r>
          </a:p>
        </p:txBody>
      </p:sp>
      <p:sp>
        <p:nvSpPr>
          <p:cNvPr id="5" name="Content Placeholder 4">
            <a:extLst>
              <a:ext uri="{FF2B5EF4-FFF2-40B4-BE49-F238E27FC236}">
                <a16:creationId xmlns:a16="http://schemas.microsoft.com/office/drawing/2014/main" id="{E96D8365-CAE7-4F5E-8BD7-3E2572337AD7}"/>
              </a:ext>
            </a:extLst>
          </p:cNvPr>
          <p:cNvSpPr>
            <a:spLocks noGrp="1"/>
          </p:cNvSpPr>
          <p:nvPr>
            <p:ph idx="1"/>
          </p:nvPr>
        </p:nvSpPr>
        <p:spPr>
          <a:xfrm>
            <a:off x="1024128" y="3775166"/>
            <a:ext cx="9720073" cy="2534194"/>
          </a:xfrm>
        </p:spPr>
        <p:txBody>
          <a:bodyPr/>
          <a:lstStyle/>
          <a:p>
            <a:pPr marL="0" indent="0">
              <a:buNone/>
            </a:pPr>
            <a:r>
              <a:rPr lang="en-US" dirty="0"/>
              <a:t>A distinct period of abnormally and persistently </a:t>
            </a:r>
            <a:r>
              <a:rPr lang="en-US" dirty="0">
                <a:hlinkClick r:id="rId3" action="ppaction://hlinksldjump"/>
              </a:rPr>
              <a:t>elevated</a:t>
            </a:r>
            <a:r>
              <a:rPr lang="en-US" dirty="0"/>
              <a:t>, </a:t>
            </a:r>
            <a:r>
              <a:rPr lang="en-US" dirty="0">
                <a:hlinkClick r:id="rId4" action="ppaction://hlinksldjump"/>
              </a:rPr>
              <a:t>expansive</a:t>
            </a:r>
            <a:r>
              <a:rPr lang="en-US" dirty="0"/>
              <a:t>, or irritable mood and abnormally and persistent increased </a:t>
            </a:r>
            <a:r>
              <a:rPr lang="en-US" dirty="0">
                <a:hlinkClick r:id="rId5" action="ppaction://hlinksldjump"/>
              </a:rPr>
              <a:t>goal-directed</a:t>
            </a:r>
            <a:r>
              <a:rPr lang="en-US" dirty="0"/>
              <a:t> activity or energy lasting at least 1 week and present most of the day nearly every day (or any duration if hospitalization is necessary). </a:t>
            </a:r>
          </a:p>
        </p:txBody>
      </p:sp>
      <p:sp>
        <p:nvSpPr>
          <p:cNvPr id="4" name="Text Placeholder 3">
            <a:extLst>
              <a:ext uri="{FF2B5EF4-FFF2-40B4-BE49-F238E27FC236}">
                <a16:creationId xmlns:a16="http://schemas.microsoft.com/office/drawing/2014/main" id="{93BDB45E-C585-43AB-BFD0-0EDF4BEA4A04}"/>
              </a:ext>
            </a:extLst>
          </p:cNvPr>
          <p:cNvSpPr>
            <a:spLocks noGrp="1"/>
          </p:cNvSpPr>
          <p:nvPr>
            <p:ph type="body" idx="4294967295"/>
          </p:nvPr>
        </p:nvSpPr>
        <p:spPr>
          <a:xfrm>
            <a:off x="3718718" y="2671671"/>
            <a:ext cx="4754563" cy="822325"/>
          </a:xfrm>
        </p:spPr>
        <p:txBody>
          <a:bodyPr/>
          <a:lstStyle/>
          <a:p>
            <a:pPr marL="0" indent="0" algn="ctr">
              <a:buNone/>
            </a:pPr>
            <a:r>
              <a:rPr lang="en-US" dirty="0"/>
              <a:t>Criteria A</a:t>
            </a:r>
          </a:p>
        </p:txBody>
      </p:sp>
      <p:sp>
        <p:nvSpPr>
          <p:cNvPr id="8" name="TextBox 7">
            <a:extLst>
              <a:ext uri="{FF2B5EF4-FFF2-40B4-BE49-F238E27FC236}">
                <a16:creationId xmlns:a16="http://schemas.microsoft.com/office/drawing/2014/main" id="{42CA2160-2908-4488-BF30-E1E6A115186E}"/>
              </a:ext>
            </a:extLst>
          </p:cNvPr>
          <p:cNvSpPr txBox="1"/>
          <p:nvPr/>
        </p:nvSpPr>
        <p:spPr>
          <a:xfrm>
            <a:off x="11106150" y="5838825"/>
            <a:ext cx="485775"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3931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6091-E0A2-4602-B011-23A5A5A88867}"/>
              </a:ext>
            </a:extLst>
          </p:cNvPr>
          <p:cNvSpPr>
            <a:spLocks noGrp="1"/>
          </p:cNvSpPr>
          <p:nvPr>
            <p:ph type="ctrTitle"/>
          </p:nvPr>
        </p:nvSpPr>
        <p:spPr/>
        <p:txBody>
          <a:bodyPr/>
          <a:lstStyle/>
          <a:p>
            <a:r>
              <a:rPr lang="en-US" dirty="0"/>
              <a:t>Goal-directed Behavior</a:t>
            </a:r>
          </a:p>
        </p:txBody>
      </p:sp>
      <p:sp>
        <p:nvSpPr>
          <p:cNvPr id="3" name="Subtitle 2">
            <a:extLst>
              <a:ext uri="{FF2B5EF4-FFF2-40B4-BE49-F238E27FC236}">
                <a16:creationId xmlns:a16="http://schemas.microsoft.com/office/drawing/2014/main" id="{CA473E62-151D-4559-8249-25FC0A1D257F}"/>
              </a:ext>
            </a:extLst>
          </p:cNvPr>
          <p:cNvSpPr>
            <a:spLocks noGrp="1"/>
          </p:cNvSpPr>
          <p:nvPr>
            <p:ph type="subTitle" idx="1"/>
          </p:nvPr>
        </p:nvSpPr>
        <p:spPr/>
        <p:txBody>
          <a:bodyPr/>
          <a:lstStyle/>
          <a:p>
            <a:r>
              <a:rPr lang="en-US" dirty="0"/>
              <a:t>Behavior aimed toward the completion of a specific task or goal </a:t>
            </a:r>
          </a:p>
          <a:p>
            <a:endParaRPr lang="en-US" dirty="0"/>
          </a:p>
        </p:txBody>
      </p:sp>
    </p:spTree>
    <p:extLst>
      <p:ext uri="{BB962C8B-B14F-4D97-AF65-F5344CB8AC3E}">
        <p14:creationId xmlns:p14="http://schemas.microsoft.com/office/powerpoint/2010/main" val="156008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A597-7837-4C5F-9EBD-018578CCE048}"/>
              </a:ext>
            </a:extLst>
          </p:cNvPr>
          <p:cNvSpPr>
            <a:spLocks noGrp="1"/>
          </p:cNvSpPr>
          <p:nvPr>
            <p:ph type="ctrTitle"/>
          </p:nvPr>
        </p:nvSpPr>
        <p:spPr/>
        <p:txBody>
          <a:bodyPr/>
          <a:lstStyle/>
          <a:p>
            <a:r>
              <a:rPr lang="en-US" dirty="0"/>
              <a:t>Expansive Mood </a:t>
            </a:r>
          </a:p>
        </p:txBody>
      </p:sp>
      <p:sp>
        <p:nvSpPr>
          <p:cNvPr id="3" name="Subtitle 2">
            <a:extLst>
              <a:ext uri="{FF2B5EF4-FFF2-40B4-BE49-F238E27FC236}">
                <a16:creationId xmlns:a16="http://schemas.microsoft.com/office/drawing/2014/main" id="{6F452CB5-E251-430F-AFC9-D3C2EFEC8767}"/>
              </a:ext>
            </a:extLst>
          </p:cNvPr>
          <p:cNvSpPr>
            <a:spLocks noGrp="1"/>
          </p:cNvSpPr>
          <p:nvPr>
            <p:ph type="subTitle" idx="1"/>
          </p:nvPr>
        </p:nvSpPr>
        <p:spPr/>
        <p:txBody>
          <a:bodyPr/>
          <a:lstStyle/>
          <a:p>
            <a:r>
              <a:rPr lang="en-US" dirty="0"/>
              <a:t>An extreme expression of emotion characterized by inflated self importance and exaggerated behaviors. </a:t>
            </a:r>
          </a:p>
          <a:p>
            <a:endParaRPr lang="en-US" dirty="0"/>
          </a:p>
        </p:txBody>
      </p:sp>
    </p:spTree>
    <p:extLst>
      <p:ext uri="{BB962C8B-B14F-4D97-AF65-F5344CB8AC3E}">
        <p14:creationId xmlns:p14="http://schemas.microsoft.com/office/powerpoint/2010/main" val="32894459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36201</TotalTime>
  <Words>3566</Words>
  <Application>Microsoft Office PowerPoint</Application>
  <PresentationFormat>Widescreen</PresentationFormat>
  <Paragraphs>305</Paragraphs>
  <Slides>56</Slides>
  <Notes>23</Notes>
  <HiddenSlides>8</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 Black</vt:lpstr>
      <vt:lpstr>Arial Narrow</vt:lpstr>
      <vt:lpstr>Calibri</vt:lpstr>
      <vt:lpstr>Garamond</vt:lpstr>
      <vt:lpstr>Times</vt:lpstr>
      <vt:lpstr>Organic</vt:lpstr>
      <vt:lpstr>Diagnosing and Treating Bipolar Disorder</vt:lpstr>
      <vt:lpstr>Agenda</vt:lpstr>
      <vt:lpstr>Brief history</vt:lpstr>
      <vt:lpstr>PowerPoint Presentation</vt:lpstr>
      <vt:lpstr>Bipolar and the brain</vt:lpstr>
      <vt:lpstr>Bipolar and the Brain</vt:lpstr>
      <vt:lpstr>Symptoms: Manic Episode </vt:lpstr>
      <vt:lpstr>Goal-directed Behavior</vt:lpstr>
      <vt:lpstr>Expansive Mood </vt:lpstr>
      <vt:lpstr>Elevated Mood </vt:lpstr>
      <vt:lpstr>Symptoms: Manic Episode </vt:lpstr>
      <vt:lpstr>Flight of ideas</vt:lpstr>
      <vt:lpstr>Grandiosity </vt:lpstr>
      <vt:lpstr>Symptoms: Manic Episode </vt:lpstr>
      <vt:lpstr>Symptoms: Manic Episode </vt:lpstr>
      <vt:lpstr>PowerPoint Presentation</vt:lpstr>
      <vt:lpstr>PowerPoint Presentation</vt:lpstr>
      <vt:lpstr>Symptoms: Hypomanic Episode </vt:lpstr>
      <vt:lpstr>Symptoms: Hypomanic Episode </vt:lpstr>
      <vt:lpstr>Symptoms: Hypomanic Episode  </vt:lpstr>
      <vt:lpstr>Symptoms: Hypomanic Episode  </vt:lpstr>
      <vt:lpstr>Symptoms: Hypomanic Episode </vt:lpstr>
      <vt:lpstr>Symptoms: Hypomanic Episode </vt:lpstr>
      <vt:lpstr>Symptoms: Major Depressive Episode</vt:lpstr>
      <vt:lpstr>Psychomotor agitation or retardation</vt:lpstr>
      <vt:lpstr>Hypersomnia</vt:lpstr>
      <vt:lpstr>Suicidal Ideation vs Thoughts of death </vt:lpstr>
      <vt:lpstr>Symptoms: Major Depressive Episode  </vt:lpstr>
      <vt:lpstr>Symptoms: Major Depressive Episode </vt:lpstr>
      <vt:lpstr>PowerPoint Presentation</vt:lpstr>
      <vt:lpstr>PowerPoint Presentation</vt:lpstr>
      <vt:lpstr>Bipolar I</vt:lpstr>
      <vt:lpstr>Bipolar II</vt:lpstr>
      <vt:lpstr>Cyclothymic </vt:lpstr>
      <vt:lpstr>PowerPoint Presentation</vt:lpstr>
      <vt:lpstr>Rapid Cycling </vt:lpstr>
      <vt:lpstr>Differential diagnoses</vt:lpstr>
      <vt:lpstr>Differential diagnosing: Borderline Personality Disorder </vt:lpstr>
      <vt:lpstr>Decision Tree</vt:lpstr>
      <vt:lpstr>Coding </vt:lpstr>
      <vt:lpstr>Treatment Planning: Initial session</vt:lpstr>
      <vt:lpstr>Treatment Planning: Goals </vt:lpstr>
      <vt:lpstr>Treatment Plan: Goals </vt:lpstr>
      <vt:lpstr>Treatment Plan: Goals and Objectives (Inpatient) </vt:lpstr>
      <vt:lpstr>Treatment Goals and Objectives (Outpatient)</vt:lpstr>
      <vt:lpstr>Medication</vt:lpstr>
      <vt:lpstr>Evidence Based Treatment </vt:lpstr>
      <vt:lpstr>Therapy: Acceptance and Commitment Therapy (ACT) and Bipolar Disorder </vt:lpstr>
      <vt:lpstr>Therapy: Dialectic Behavioral Therapy (DBT) and Bipolar Disorder </vt:lpstr>
      <vt:lpstr>Measuring Treatment Outcomes </vt:lpstr>
      <vt:lpstr>Vignette A</vt:lpstr>
      <vt:lpstr>Answer to A </vt:lpstr>
      <vt:lpstr>Vignette B </vt:lpstr>
      <vt:lpstr>Vignette C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Bipolar disorder</dc:title>
  <dc:creator>Ibrahim Amaru</dc:creator>
  <cp:lastModifiedBy>Owner</cp:lastModifiedBy>
  <cp:revision>129</cp:revision>
  <dcterms:created xsi:type="dcterms:W3CDTF">2018-04-03T16:46:42Z</dcterms:created>
  <dcterms:modified xsi:type="dcterms:W3CDTF">2018-06-08T17:35:50Z</dcterms:modified>
</cp:coreProperties>
</file>